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2" r:id="rId3"/>
    <p:sldId id="390" r:id="rId4"/>
    <p:sldId id="357" r:id="rId5"/>
    <p:sldId id="395" r:id="rId6"/>
    <p:sldId id="396" r:id="rId7"/>
    <p:sldId id="397" r:id="rId8"/>
    <p:sldId id="375" r:id="rId9"/>
    <p:sldId id="391" r:id="rId10"/>
    <p:sldId id="392" r:id="rId11"/>
    <p:sldId id="393" r:id="rId12"/>
    <p:sldId id="394" r:id="rId13"/>
    <p:sldId id="374" r:id="rId14"/>
    <p:sldId id="398" r:id="rId15"/>
    <p:sldId id="399" r:id="rId16"/>
    <p:sldId id="373" r:id="rId17"/>
    <p:sldId id="400" r:id="rId18"/>
    <p:sldId id="401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1002" autoAdjust="0"/>
  </p:normalViewPr>
  <p:slideViewPr>
    <p:cSldViewPr>
      <p:cViewPr varScale="1">
        <p:scale>
          <a:sx n="86" d="100"/>
          <a:sy n="86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Ruminant meat and bone meal</c:v>
                </c:pt>
                <c:pt idx="1">
                  <c:v>Mixed ruminant/non-ruminant meat and bone meal</c:v>
                </c:pt>
                <c:pt idx="2">
                  <c:v>Poultry by-product meal</c:v>
                </c:pt>
                <c:pt idx="3">
                  <c:v>Non-ruminant mammalian meat and bone meal</c:v>
                </c:pt>
                <c:pt idx="4">
                  <c:v>Feather meal</c:v>
                </c:pt>
                <c:pt idx="5">
                  <c:v>Other proteins</c:v>
                </c:pt>
                <c:pt idx="6">
                  <c:v>Ruminant blood meal</c:v>
                </c:pt>
                <c:pt idx="7">
                  <c:v>Non-ruminant mammalian blood meal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30.9</c:v>
                </c:pt>
                <c:pt idx="1">
                  <c:v>15.2</c:v>
                </c:pt>
                <c:pt idx="2">
                  <c:v>18.899999999999999</c:v>
                </c:pt>
                <c:pt idx="3">
                  <c:v>17.100000000000001</c:v>
                </c:pt>
                <c:pt idx="4">
                  <c:v>7.3</c:v>
                </c:pt>
                <c:pt idx="5">
                  <c:v>5.3</c:v>
                </c:pt>
                <c:pt idx="6">
                  <c:v>2.6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spcBef>
                <a:spcPts val="300"/>
              </a:spcBef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spcBef>
                <a:spcPts val="600"/>
              </a:spcBef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spcAft>
                <a:spcPts val="300"/>
              </a:spcAft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6632067716836625E-2"/>
          <c:y val="0.38052700649260945"/>
          <c:w val="0.91297815476617417"/>
          <c:h val="0.61893217295206526"/>
        </c:manualLayout>
      </c:layout>
      <c:overlay val="0"/>
      <c:txPr>
        <a:bodyPr/>
        <a:lstStyle/>
        <a:p>
          <a:pPr>
            <a:spcAft>
              <a:spcPts val="300"/>
            </a:spcAft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fld id="{63A13637-6720-429F-BDEE-49D4D443EAF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Inedible tallow</c:v>
                </c:pt>
                <c:pt idx="1">
                  <c:v>Edible tallow</c:v>
                </c:pt>
                <c:pt idx="2">
                  <c:v>Yellow grease</c:v>
                </c:pt>
                <c:pt idx="3">
                  <c:v>Choice white grease</c:v>
                </c:pt>
                <c:pt idx="4">
                  <c:v>Poultry fat</c:v>
                </c:pt>
                <c:pt idx="5">
                  <c:v>Edible lard</c:v>
                </c:pt>
                <c:pt idx="6">
                  <c:v>Other grease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</c:v>
                </c:pt>
                <c:pt idx="1">
                  <c:v>21.5</c:v>
                </c:pt>
                <c:pt idx="2">
                  <c:v>18.8</c:v>
                </c:pt>
                <c:pt idx="3">
                  <c:v>11.1</c:v>
                </c:pt>
                <c:pt idx="4">
                  <c:v>10.1</c:v>
                </c:pt>
                <c:pt idx="5">
                  <c:v>1.3</c:v>
                </c:pt>
                <c:pt idx="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6632067716836625E-2"/>
          <c:y val="0.57677081230230831"/>
          <c:w val="0.96673586456632687"/>
          <c:h val="0.40953041927451378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3826034903533"/>
          <c:y val="6.8669527896995708E-2"/>
          <c:w val="0.78185764608371333"/>
          <c:h val="0.7605028121484814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Crude Protein</c:v>
                </c:pt>
              </c:strCache>
            </c:strRef>
          </c:tx>
          <c:spPr>
            <a:ln w="38007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Sheet1!$B$1:$AD$1</c:f>
              <c:numCache>
                <c:formatCode>General</c:formatCode>
                <c:ptCount val="29"/>
              </c:numCache>
            </c:num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57.2</c:v>
                </c:pt>
                <c:pt idx="1">
                  <c:v>47.5</c:v>
                </c:pt>
                <c:pt idx="2">
                  <c:v>59.08</c:v>
                </c:pt>
                <c:pt idx="3">
                  <c:v>55.21</c:v>
                </c:pt>
                <c:pt idx="4">
                  <c:v>55.06</c:v>
                </c:pt>
                <c:pt idx="5">
                  <c:v>55.76</c:v>
                </c:pt>
                <c:pt idx="6">
                  <c:v>46.29</c:v>
                </c:pt>
                <c:pt idx="7">
                  <c:v>55.26</c:v>
                </c:pt>
                <c:pt idx="8">
                  <c:v>47.13</c:v>
                </c:pt>
                <c:pt idx="9">
                  <c:v>53.02</c:v>
                </c:pt>
                <c:pt idx="10">
                  <c:v>57.05</c:v>
                </c:pt>
                <c:pt idx="11">
                  <c:v>57.17</c:v>
                </c:pt>
                <c:pt idx="12">
                  <c:v>57.04</c:v>
                </c:pt>
                <c:pt idx="13">
                  <c:v>48.02</c:v>
                </c:pt>
                <c:pt idx="14">
                  <c:v>55.04</c:v>
                </c:pt>
                <c:pt idx="15">
                  <c:v>45.88</c:v>
                </c:pt>
                <c:pt idx="16">
                  <c:v>53.39</c:v>
                </c:pt>
                <c:pt idx="17">
                  <c:v>48.9</c:v>
                </c:pt>
                <c:pt idx="18">
                  <c:v>47.15</c:v>
                </c:pt>
                <c:pt idx="19">
                  <c:v>47.9</c:v>
                </c:pt>
                <c:pt idx="20">
                  <c:v>56</c:v>
                </c:pt>
                <c:pt idx="21">
                  <c:v>52.24</c:v>
                </c:pt>
                <c:pt idx="22">
                  <c:v>56.14</c:v>
                </c:pt>
                <c:pt idx="23">
                  <c:v>51.32</c:v>
                </c:pt>
                <c:pt idx="24">
                  <c:v>55.89</c:v>
                </c:pt>
                <c:pt idx="25">
                  <c:v>47.48</c:v>
                </c:pt>
                <c:pt idx="26">
                  <c:v>55.43</c:v>
                </c:pt>
                <c:pt idx="27">
                  <c:v>49.58</c:v>
                </c:pt>
                <c:pt idx="28">
                  <c:v>58.52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544"/>
        <c:axId val="4543616"/>
      </c:lineChart>
      <c:catAx>
        <c:axId val="434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 dirty="0"/>
                  <a:t>Individual Sample</a:t>
                </a:r>
              </a:p>
            </c:rich>
          </c:tx>
          <c:layout>
            <c:manualLayout>
              <c:xMode val="edge"/>
              <c:yMode val="edge"/>
              <c:x val="0.36218515448726801"/>
              <c:y val="0.874899887514060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4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3616"/>
        <c:scaling>
          <c:orientation val="minMax"/>
          <c:min val="40"/>
        </c:scaling>
        <c:delete val="0"/>
        <c:axPos val="l"/>
        <c:majorGridlines>
          <c:spPr>
            <a:ln w="316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Protein, %</a:t>
                </a:r>
              </a:p>
            </c:rich>
          </c:tx>
          <c:layout>
            <c:manualLayout>
              <c:xMode val="edge"/>
              <c:yMode val="edge"/>
              <c:x val="0"/>
              <c:y val="0.26406405721024001"/>
            </c:manualLayout>
          </c:layout>
          <c:overlay val="0"/>
          <c:spPr>
            <a:noFill/>
            <a:ln w="253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48544"/>
        <c:crosses val="autoZero"/>
        <c:crossBetween val="between"/>
      </c:valAx>
      <c:spPr>
        <a:noFill/>
        <a:ln w="1266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0" i="0" u="none" strike="noStrike" baseline="0">
          <a:solidFill>
            <a:schemeClr val="tx1"/>
          </a:solidFill>
          <a:latin typeface="Arial" pitchFamily="34" charset="0"/>
          <a:ea typeface="Garamond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BD1E30E-ABFB-4DB3-9D14-0830DB0C37CA}" type="datetimeFigureOut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56B15AE-E8AE-4C38-B841-BDB5C44C5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7865716-556B-4644-8DC3-6997CE192BD5}" type="datetimeFigureOut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9F865C0-4C6C-4E44-8AF9-97B39E8A8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19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BE3A3-90FC-4D88-9CEB-3EB9901ABD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</a:t>
            </a:r>
            <a:r>
              <a:rPr lang="en-US" sz="900" i="1" u="sng" baseline="0" dirty="0" smtClean="0"/>
              <a:t> of sizing process: NRA/Meeker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95EFC-0284-4913-9728-14C03B3704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9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</a:t>
            </a:r>
            <a:r>
              <a:rPr lang="en-US" sz="900" i="1" u="sng" baseline="0" dirty="0" smtClean="0"/>
              <a:t> of heat processing: NRA/Meeker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37EA4-D5E2-443E-A7C9-47CAC28D89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u="sng" dirty="0" smtClean="0"/>
              <a:t>Photo</a:t>
            </a:r>
            <a:r>
              <a:rPr lang="en-US" sz="900" i="1" u="sng" baseline="0" dirty="0" smtClean="0"/>
              <a:t> of press: NRA/Meeker</a:t>
            </a:r>
            <a:endParaRPr lang="en-US" sz="900" i="1" u="sng" dirty="0" smtClean="0"/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D4B70-DAA9-4ACA-AF3D-8FE5AAF09A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9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A4415-0460-4C5E-898E-34A57573FE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7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Meeker, D. L. 2009. North American Rendering – processing high quality protein and fats for feed. R. Bras. </a:t>
            </a:r>
            <a:r>
              <a:rPr lang="en-US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Zootec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38:432-440.</a:t>
            </a:r>
          </a:p>
          <a:p>
            <a:pPr>
              <a:defRPr/>
            </a:pP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D7EFB-449F-4D1A-854E-459E5FD7A0D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97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Troutt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F., D. Schaeffer, and I. </a:t>
            </a:r>
            <a:r>
              <a:rPr lang="en-US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Kakoma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2001. Prevalence of selected foodborne pathogens in final rendered products. Fats and Proteins Research Foundation Directors Digest 132.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CD5C4-9F7E-4F72-A9E2-DD4201E5C8A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0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FAFBA-440A-407D-9115-721D4EDA1D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9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865C0-4C6C-4E44-8AF9-97B39E8A82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865C0-4C6C-4E44-8AF9-97B39E8A820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9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865C0-4C6C-4E44-8AF9-97B39E8A820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8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900" i="1" u="sng" dirty="0" smtClean="0"/>
              <a:t>Photo</a:t>
            </a:r>
            <a:r>
              <a:rPr lang="en-US" sz="900" i="1" u="sng" baseline="0" dirty="0" smtClean="0"/>
              <a:t> of tissue and ingredients: NRA/Meeker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E92D8-5D92-42E9-8538-9960619567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900" i="1" u="sng" dirty="0" smtClean="0"/>
              <a:t>Common Rendered Ingredients pie charts</a:t>
            </a:r>
            <a:r>
              <a:rPr lang="en-US" sz="900" i="1" u="sng" baseline="0" dirty="0" smtClean="0"/>
              <a:t>: C. Jones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872F8-D640-4580-A1F8-F9366A5E5C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900" i="1" u="sng" dirty="0" smtClean="0"/>
              <a:t>Photos of meals</a:t>
            </a:r>
            <a:r>
              <a:rPr lang="en-US" sz="900" i="1" u="sng" baseline="0" dirty="0" smtClean="0"/>
              <a:t> and grease: Iowa State University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37357-F00C-4355-9535-16EE7ADEE8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Pearl, G. 2004. Tech Topics: Meat and bone meal usage in modern swine diets. Pages 50-53 in Render.  The National Renderers Association, Camino, CA.</a:t>
            </a:r>
          </a:p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7F915-59DA-4F93-8B61-40F9069D0A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1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0CD3C-4308-4D1B-A35C-B1C45200B0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7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900" i="1" u="sng" dirty="0" smtClean="0"/>
              <a:t>Graphic</a:t>
            </a:r>
            <a:r>
              <a:rPr lang="en-US" sz="900" i="1" u="sng" baseline="0" dirty="0" smtClean="0"/>
              <a:t> of rendering process: KSU</a:t>
            </a:r>
            <a:endParaRPr lang="en-US" sz="9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E8C66-AA7D-4F79-ADAC-8857778B27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7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E4F20-CB58-4316-AA7E-2CDD004F64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1666"/>
            <a:ext cx="7772400" cy="1470025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79954"/>
            <a:ext cx="7086600" cy="2120646"/>
          </a:xfrm>
        </p:spPr>
        <p:txBody>
          <a:bodyPr/>
          <a:lstStyle>
            <a:lvl1pPr marL="0" indent="0" algn="l">
              <a:buNone/>
              <a:defRPr>
                <a:solidFill>
                  <a:srgbClr val="5151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25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582" y="1600200"/>
            <a:ext cx="1731818" cy="2209800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9487" y="3945652"/>
            <a:ext cx="3008313" cy="368459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5334000" cy="2209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0" y="4343400"/>
            <a:ext cx="6629400" cy="1219200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5651341"/>
            <a:ext cx="6629400" cy="368459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88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457200"/>
            <a:ext cx="8458199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7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343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3657600" cy="4343400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i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59743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160020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096000" y="365760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id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209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59743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733800" y="1600201"/>
            <a:ext cx="21336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096000" y="3657600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3660371"/>
            <a:ext cx="2590800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70" y="2180050"/>
            <a:ext cx="845728" cy="44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1219200" y="3657600"/>
            <a:ext cx="1908636" cy="18287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2" y="4257557"/>
            <a:ext cx="768844" cy="4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75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3886199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4419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1600200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3886199"/>
            <a:ext cx="3886200" cy="21335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1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62400" cy="4343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3657600" cy="4343400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DA4-4F41-4589-8CB9-9070BF4B700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DA92-26C9-46DA-9F13-F29E8D48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356350"/>
            <a:ext cx="145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16DA4-4F41-4589-8CB9-9070BF4B700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3140" y="6356350"/>
            <a:ext cx="1927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B4DA92-26C9-46DA-9F13-F29E8D480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  <p:sldLayoutId id="2147484234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esc@k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2600" b="1" kern="0" dirty="0" smtClean="0">
                <a:latin typeface="Arial"/>
                <a:cs typeface="Arial"/>
              </a:rPr>
              <a:t> </a:t>
            </a:r>
          </a:p>
          <a:p>
            <a:pPr algn="l">
              <a:defRPr/>
            </a:pPr>
            <a:r>
              <a:rPr lang="en-US" sz="2600" b="1" kern="0" dirty="0" smtClean="0">
                <a:latin typeface="Arial"/>
                <a:cs typeface="Arial"/>
              </a:rPr>
              <a:t>Dr. Cassie Jones</a:t>
            </a:r>
          </a:p>
          <a:p>
            <a:pPr algn="l">
              <a:defRPr/>
            </a:pPr>
            <a:r>
              <a:rPr lang="en-US" sz="2600" kern="0" dirty="0" smtClean="0">
                <a:latin typeface="Arial"/>
                <a:cs typeface="Arial"/>
              </a:rPr>
              <a:t>Assistant Professor of Feed Technology</a:t>
            </a:r>
          </a:p>
          <a:p>
            <a:pPr algn="l">
              <a:defRPr/>
            </a:pPr>
            <a:r>
              <a:rPr lang="en-US" sz="2600" kern="0" dirty="0" smtClean="0">
                <a:latin typeface="Arial"/>
                <a:cs typeface="Arial"/>
              </a:rPr>
              <a:t>Kansas State University </a:t>
            </a:r>
          </a:p>
          <a:p>
            <a:pPr algn="l">
              <a:defRPr/>
            </a:pPr>
            <a:r>
              <a:rPr lang="en-US" sz="2600" kern="0" dirty="0" smtClean="0">
                <a:latin typeface="Arial"/>
                <a:cs typeface="Arial"/>
              </a:rPr>
              <a:t>Manhattan, KS</a:t>
            </a:r>
          </a:p>
          <a:p>
            <a:pPr algn="l">
              <a:defRPr/>
            </a:pPr>
            <a:r>
              <a:rPr lang="en-US" sz="2600" kern="0" dirty="0" smtClean="0">
                <a:latin typeface="Arial"/>
                <a:cs typeface="Arial"/>
                <a:hlinkClick r:id="rId3"/>
              </a:rPr>
              <a:t>jonesc@ksu.edu</a:t>
            </a:r>
            <a:endParaRPr lang="en-US" sz="2600" kern="0" dirty="0" smtClean="0"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endParaRPr lang="en-US" sz="2600" kern="0" dirty="0" smtClean="0">
              <a:latin typeface="Arial"/>
              <a:cs typeface="Arial"/>
            </a:endParaRPr>
          </a:p>
          <a:p>
            <a:pPr algn="l">
              <a:lnSpc>
                <a:spcPct val="80000"/>
              </a:lnSpc>
              <a:defRPr/>
            </a:pPr>
            <a:endParaRPr lang="en-US" sz="2600" kern="0" dirty="0" smtClean="0">
              <a:latin typeface="Arial"/>
              <a:cs typeface="Arial"/>
            </a:endParaRPr>
          </a:p>
          <a:p>
            <a:pPr algn="l">
              <a:lnSpc>
                <a:spcPct val="80000"/>
              </a:lnSpc>
              <a:defRPr/>
            </a:pPr>
            <a:endParaRPr lang="en-US" sz="2600" b="1" kern="0" dirty="0" smtClean="0">
              <a:latin typeface="Arial"/>
              <a:cs typeface="Arial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7200" y="533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cs typeface="Tahoma" charset="0"/>
              </a:rPr>
              <a:t>WELCOME!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32" y="1943725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C00000"/>
                </a:solidFill>
                <a:latin typeface="Arial"/>
                <a:cs typeface="Arial"/>
              </a:rPr>
              <a:t>VM 101 | </a:t>
            </a:r>
            <a:r>
              <a:rPr lang="en-US" sz="4400" b="1" kern="0" dirty="0" smtClean="0">
                <a:solidFill>
                  <a:srgbClr val="C00000"/>
                </a:solidFill>
                <a:latin typeface="Arial"/>
                <a:cs typeface="Arial"/>
              </a:rPr>
              <a:t>Rendered Ingredients</a:t>
            </a:r>
            <a:endParaRPr lang="en-US" sz="4400" b="1" kern="0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476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700"/>
              </a:spcBef>
              <a:spcAft>
                <a:spcPts val="700"/>
              </a:spcAft>
              <a:buNone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Receiving and Sizing</a:t>
            </a:r>
            <a:endParaRPr lang="en-US" sz="2600" b="1" kern="0" dirty="0">
              <a:latin typeface="Arial"/>
              <a:cs typeface="Tahoma" charset="0"/>
            </a:endParaRP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Goal: Receive products and sort into similar sizes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Important for cooking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Process: Sift and grind products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3378" y="443535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Rendering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Process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3272" y="4499603"/>
            <a:ext cx="136832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 smtClean="0"/>
              <a:t>Sizing</a:t>
            </a:r>
            <a:br>
              <a:rPr lang="en-US" b="1" kern="0" dirty="0" smtClean="0"/>
            </a:br>
            <a:r>
              <a:rPr lang="en-US" b="1" kern="0" dirty="0" smtClean="0"/>
              <a:t>Process</a:t>
            </a:r>
            <a:endParaRPr lang="en-US" b="1" kern="0" dirty="0"/>
          </a:p>
        </p:txBody>
      </p:sp>
      <p:pic>
        <p:nvPicPr>
          <p:cNvPr id="11270" name="Picture 2" descr="Sizing process, photo" title="Render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23785"/>
          <a:stretch>
            <a:fillRect/>
          </a:stretch>
        </p:blipFill>
        <p:spPr bwMode="auto">
          <a:xfrm>
            <a:off x="1738422" y="3553779"/>
            <a:ext cx="5743356" cy="2618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8788" y="1489474"/>
            <a:ext cx="4953000" cy="5476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1000"/>
              </a:spcAft>
              <a:buNone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Heat Processing</a:t>
            </a:r>
            <a:endParaRPr lang="en-US" sz="2600" b="1" kern="0" dirty="0">
              <a:latin typeface="Arial"/>
              <a:cs typeface="Tahoma" charset="0"/>
            </a:endParaRP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Goals:</a:t>
            </a:r>
          </a:p>
          <a:p>
            <a:pPr marL="1371600" lvl="2" indent="-514350" eaLnBrk="1" fontAlgn="auto" hangingPunct="1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Destroy pathogens</a:t>
            </a:r>
          </a:p>
          <a:p>
            <a:pPr marL="1371600" lvl="2" indent="-514350" eaLnBrk="1" fontAlgn="auto" hangingPunct="1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Melt </a:t>
            </a:r>
            <a:r>
              <a:rPr lang="en-US" sz="2400" kern="0" dirty="0">
                <a:latin typeface="Arial"/>
                <a:cs typeface="Tahoma" charset="0"/>
              </a:rPr>
              <a:t>fat to </a:t>
            </a:r>
            <a:r>
              <a:rPr lang="en-US" sz="2400" kern="0" dirty="0" smtClean="0">
                <a:latin typeface="Arial"/>
                <a:cs typeface="Tahoma" charset="0"/>
              </a:rPr>
              <a:t>facilitate separation </a:t>
            </a:r>
            <a:r>
              <a:rPr lang="en-US" sz="2400" kern="0" dirty="0">
                <a:latin typeface="Arial"/>
                <a:cs typeface="Tahoma" charset="0"/>
              </a:rPr>
              <a:t>from </a:t>
            </a:r>
            <a:r>
              <a:rPr lang="en-US" sz="2400" kern="0" dirty="0" smtClean="0">
                <a:latin typeface="Arial"/>
                <a:cs typeface="Tahoma" charset="0"/>
              </a:rPr>
              <a:t>bone and </a:t>
            </a:r>
            <a:r>
              <a:rPr lang="en-US" sz="2400" kern="0" dirty="0">
                <a:latin typeface="Arial"/>
                <a:cs typeface="Tahoma" charset="0"/>
              </a:rPr>
              <a:t>protein</a:t>
            </a:r>
          </a:p>
          <a:p>
            <a:pPr marL="1371600" lvl="2" indent="-514350" eaLnBrk="1" fontAlgn="auto" hangingPunct="1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Remove </a:t>
            </a:r>
            <a:r>
              <a:rPr lang="en-US" sz="2400" kern="0" dirty="0">
                <a:latin typeface="Arial"/>
                <a:cs typeface="Tahoma" charset="0"/>
              </a:rPr>
              <a:t>water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8788" y="446894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Rendering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Process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7951" y="5190213"/>
            <a:ext cx="351948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Heat </a:t>
            </a:r>
            <a:r>
              <a:rPr lang="en-US" b="1" kern="0" dirty="0" smtClean="0"/>
              <a:t>Processing</a:t>
            </a:r>
            <a:endParaRPr lang="en-US" b="1" kern="0" dirty="0"/>
          </a:p>
        </p:txBody>
      </p:sp>
      <p:pic>
        <p:nvPicPr>
          <p:cNvPr id="12294" name="Picture 6" descr="Heat processing, photo" title="Rendering Pro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0" r="690"/>
          <a:stretch>
            <a:fillRect/>
          </a:stretch>
        </p:blipFill>
        <p:spPr bwMode="auto">
          <a:xfrm>
            <a:off x="5239265" y="1898234"/>
            <a:ext cx="3449638" cy="3118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4038600" cy="5476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Press</a:t>
            </a:r>
            <a:endParaRPr lang="en-US" sz="2600" b="1" kern="0" dirty="0">
              <a:latin typeface="Arial"/>
              <a:cs typeface="Tahoma" charset="0"/>
            </a:endParaRPr>
          </a:p>
          <a:p>
            <a:pPr lvl="1"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–"/>
              <a:defRPr/>
            </a:pPr>
            <a:r>
              <a:rPr lang="en-US" sz="2400" b="1" kern="0" dirty="0">
                <a:latin typeface="Arial"/>
                <a:cs typeface="Tahoma" charset="0"/>
              </a:rPr>
              <a:t>Goal</a:t>
            </a:r>
            <a:r>
              <a:rPr lang="en-US" sz="2400" kern="0" dirty="0">
                <a:latin typeface="Arial"/>
                <a:cs typeface="Tahoma" charset="0"/>
              </a:rPr>
              <a:t>: Separate fat</a:t>
            </a:r>
          </a:p>
          <a:p>
            <a:pPr lvl="1"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–"/>
              <a:defRPr/>
            </a:pPr>
            <a:r>
              <a:rPr lang="en-US" sz="2400" b="1" kern="0" dirty="0">
                <a:latin typeface="Arial"/>
                <a:cs typeface="Tahoma" charset="0"/>
              </a:rPr>
              <a:t>Process: </a:t>
            </a:r>
            <a:r>
              <a:rPr lang="en-US" sz="2400" kern="0" dirty="0">
                <a:latin typeface="Arial"/>
                <a:cs typeface="Tahoma" charset="0"/>
              </a:rPr>
              <a:t>Screw press in enclosed vessel separates fat from protein/bone</a:t>
            </a:r>
          </a:p>
          <a:p>
            <a:pPr lvl="1"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–"/>
              <a:defRPr/>
            </a:pPr>
            <a:r>
              <a:rPr lang="en-US" sz="2400" b="1" kern="0" dirty="0">
                <a:latin typeface="Arial"/>
                <a:cs typeface="Tahoma" charset="0"/>
              </a:rPr>
              <a:t>Products:  </a:t>
            </a:r>
            <a:r>
              <a:rPr lang="en-US" sz="2400" kern="0" dirty="0">
                <a:latin typeface="Arial"/>
                <a:cs typeface="Tahoma" charset="0"/>
              </a:rPr>
              <a:t>Fat to be refined to tallow or oil, protein to be refined to protein meals</a:t>
            </a:r>
          </a:p>
        </p:txBody>
      </p:sp>
      <p:sp>
        <p:nvSpPr>
          <p:cNvPr id="13316" name="Slide Number Placeholder 4"/>
          <p:cNvSpPr txBox="1">
            <a:spLocks/>
          </p:cNvSpPr>
          <p:nvPr/>
        </p:nvSpPr>
        <p:spPr bwMode="auto">
          <a:xfrm>
            <a:off x="2286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 # </a:t>
            </a:r>
            <a:fld id="{12F7806C-21B1-4D99-A765-44E77030814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35951" y="4953000"/>
            <a:ext cx="351948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 smtClean="0"/>
              <a:t>Press</a:t>
            </a:r>
            <a:endParaRPr lang="en-US" b="1" kern="0" dirty="0"/>
          </a:p>
        </p:txBody>
      </p:sp>
      <p:pic>
        <p:nvPicPr>
          <p:cNvPr id="13318" name="Picture 8" descr="press, photo" title="Rendering Pro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4"/>
          <a:stretch>
            <a:fillRect/>
          </a:stretch>
        </p:blipFill>
        <p:spPr bwMode="auto">
          <a:xfrm>
            <a:off x="5038010" y="1981200"/>
            <a:ext cx="3728255" cy="280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3654" y="389709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Rendering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Process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33525"/>
            <a:ext cx="8001000" cy="53244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Potential Hazards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Physical: Glass, metal, wood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Chemical: Cleaning substances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Biological: Pathogens (bacteria, viruses)</a:t>
            </a:r>
          </a:p>
          <a:p>
            <a:pPr eaLnBrk="1" fontAlgn="auto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Rendering Code of Practice </a:t>
            </a:r>
            <a:r>
              <a:rPr lang="en-US" sz="2400" kern="0" dirty="0" smtClean="0">
                <a:latin typeface="Arial"/>
                <a:cs typeface="Tahoma" charset="0"/>
              </a:rPr>
              <a:t>(117 U.S. plants)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Based </a:t>
            </a:r>
            <a:r>
              <a:rPr lang="en-US" sz="2200" kern="0" dirty="0">
                <a:latin typeface="Arial"/>
                <a:cs typeface="Tahoma" charset="0"/>
              </a:rPr>
              <a:t>on HACCP-like (Hazard Analysis Critical Control Point) </a:t>
            </a:r>
            <a:r>
              <a:rPr lang="en-US" sz="2200" kern="0" dirty="0" smtClean="0">
                <a:latin typeface="Arial"/>
                <a:cs typeface="Tahoma" charset="0"/>
              </a:rPr>
              <a:t>principles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Written procedures, process controls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Third party auditing</a:t>
            </a:r>
            <a:endParaRPr lang="en-US" sz="2200" kern="0" dirty="0">
              <a:latin typeface="Arial"/>
              <a:cs typeface="Tahoma" charset="0"/>
            </a:endParaRP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200" kern="0" dirty="0" smtClean="0">
                <a:latin typeface="Arial"/>
                <a:cs typeface="Tahoma" charset="0"/>
              </a:rPr>
              <a:t>Preventative </a:t>
            </a:r>
            <a:r>
              <a:rPr lang="en-US" sz="2200" kern="0" dirty="0">
                <a:latin typeface="Arial"/>
                <a:cs typeface="Tahoma" charset="0"/>
              </a:rPr>
              <a:t>rather than </a:t>
            </a:r>
            <a:r>
              <a:rPr lang="en-US" sz="2200" kern="0" dirty="0" smtClean="0">
                <a:latin typeface="Arial"/>
                <a:cs typeface="Tahoma" charset="0"/>
              </a:rPr>
              <a:t>responsive</a:t>
            </a:r>
            <a:endParaRPr lang="en-US" sz="2200" kern="0" dirty="0">
              <a:latin typeface="Arial"/>
              <a:cs typeface="Tahoma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3191" y="401852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Potential Feed Safety Hazards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Potential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Hazards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914400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/>
              <a:t>Hazards Associated with Animal Carcass Disposal: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/>
              <a:t>U.K. Department of Health, 2001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/>
              <a:t>and Meeker, 2006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91418"/>
              </p:ext>
            </p:extLst>
          </p:nvPr>
        </p:nvGraphicFramePr>
        <p:xfrm>
          <a:off x="457200" y="1590675"/>
          <a:ext cx="8204199" cy="267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807"/>
                <a:gridCol w="1351625"/>
                <a:gridCol w="1513651"/>
                <a:gridCol w="1239348"/>
                <a:gridCol w="877768"/>
              </a:tblGrid>
              <a:tr h="4410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Potential Hazard to Humans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Rendering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Incineration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Landfill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Burial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 anchor="b"/>
                </a:tc>
              </a:tr>
              <a:tr h="44709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E. coli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</a:t>
                      </a:r>
                      <a:r>
                        <a:rPr lang="en-US" sz="1800" b="1" baseline="0" dirty="0" smtClean="0"/>
                        <a:t>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</a:tr>
              <a:tr h="447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Salmonella</a:t>
                      </a:r>
                      <a:endParaRPr lang="en-US" sz="18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</a:t>
                      </a:r>
                      <a:r>
                        <a:rPr lang="en-US" sz="1800" b="1" baseline="0" dirty="0" smtClean="0"/>
                        <a:t>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</a:tr>
              <a:tr h="4470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Listeria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</a:t>
                      </a:r>
                      <a:r>
                        <a:rPr lang="en-US" sz="1800" b="1" baseline="0" dirty="0" smtClean="0"/>
                        <a:t>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</a:tr>
              <a:tr h="44709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Camplylobactor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</a:t>
                      </a:r>
                      <a:r>
                        <a:rPr lang="en-US" sz="1800" b="1" baseline="0" dirty="0" smtClean="0"/>
                        <a:t>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</a:tr>
              <a:tr h="4470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Prions from BSE, </a:t>
                      </a:r>
                      <a:r>
                        <a:rPr lang="en-US" sz="1800" b="1" dirty="0" err="1" smtClean="0"/>
                        <a:t>scrapie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small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5" marB="4570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49763"/>
              </p:ext>
            </p:extLst>
          </p:nvPr>
        </p:nvGraphicFramePr>
        <p:xfrm>
          <a:off x="530311" y="24384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 tissues % samples 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process 5 samples 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Clostridium </a:t>
                      </a:r>
                      <a:r>
                        <a:rPr lang="en-US" b="1" dirty="0" err="1" smtClean="0"/>
                        <a:t>perfringens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71.4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Listeria spp.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76.2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 </a:t>
                      </a:r>
                      <a:r>
                        <a:rPr lang="en-US" b="1" dirty="0" err="1" smtClean="0"/>
                        <a:t>monocytogenes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Campylocacter</a:t>
                      </a:r>
                      <a:r>
                        <a:rPr lang="en-US" b="1" dirty="0" smtClean="0"/>
                        <a:t> spp.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 </a:t>
                      </a:r>
                      <a:r>
                        <a:rPr lang="en-US" b="1" dirty="0" err="1" smtClean="0"/>
                        <a:t>Jejuni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Salmonella spp.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84.5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8113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Efficacy of the U.S. rendering system in the destruction of pathogenic bacteria</a:t>
            </a:r>
            <a:endParaRPr lang="en-US" sz="24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Potential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Hazards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8578" cy="532447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Common rendered ingredients: feather meal, poultry meal, meat and bone meal, blood meal, spray dried animal plasma, fish meal, and respective fats</a:t>
            </a:r>
            <a:endParaRPr lang="en-US" sz="2400" kern="0" dirty="0">
              <a:latin typeface="Arial"/>
              <a:cs typeface="Tahoma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Processing steps include receiving and sizing, cooking, and pressing</a:t>
            </a: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Important equipment include sizing equipment, cookers, press, </a:t>
            </a:r>
            <a:r>
              <a:rPr lang="en-US" sz="2400" kern="0" dirty="0" err="1" smtClean="0">
                <a:latin typeface="Arial"/>
                <a:cs typeface="Tahoma" charset="0"/>
              </a:rPr>
              <a:t>hammermills</a:t>
            </a:r>
            <a:endParaRPr lang="en-US" sz="2400" kern="0" dirty="0">
              <a:latin typeface="Arial"/>
              <a:cs typeface="Tahoma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Lesson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066"/>
            <a:ext cx="8229600" cy="4267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kern="0" dirty="0">
                <a:latin typeface="Arial"/>
                <a:cs typeface="Tahoma" charset="0"/>
              </a:rPr>
              <a:t>Potential feed safety hazards in rendered ingredients: physical, chemical and microbial hazards; hazard occurrence in rendered products minimized by correct implementation of Rendering Code of Practice.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b="1" dirty="0">
                <a:solidFill>
                  <a:srgbClr val="C00000"/>
                </a:solidFill>
                <a:cs typeface="Tahoma" charset="0"/>
              </a:rPr>
              <a:t>Lesson </a:t>
            </a:r>
            <a:r>
              <a:rPr lang="en-US" sz="4400" b="1" dirty="0" smtClean="0">
                <a:solidFill>
                  <a:srgbClr val="C00000"/>
                </a:solidFill>
                <a:cs typeface="Tahoma" charset="0"/>
              </a:rPr>
              <a:t>Summary </a:t>
            </a:r>
            <a:r>
              <a:rPr lang="en-US" sz="40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4000" dirty="0">
              <a:solidFill>
                <a:srgbClr val="C00000"/>
              </a:solidFill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+mn-ea"/>
                <a:cs typeface="Tahoma" charset="0"/>
              </a:rPr>
              <a:t>This course was made possible by:</a:t>
            </a:r>
          </a:p>
        </p:txBody>
      </p:sp>
      <p:sp>
        <p:nvSpPr>
          <p:cNvPr id="53251" name="AutoShape 5" descr="https://webmail.k-state.edu/service/home/~/ralco_4c.jpg?auth=co&amp;loc=en_US&amp;id=1160418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2" name="AutoShape 7" descr="https://webmail.k-state.edu/service/home/~/ralco_4c.jpg?auth=co&amp;loc=en_US&amp;id=1160418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3" name="Rectangle 12"/>
          <p:cNvSpPr>
            <a:spLocks noChangeArrowheads="1"/>
          </p:cNvSpPr>
          <p:nvPr/>
        </p:nvSpPr>
        <p:spPr bwMode="auto">
          <a:xfrm>
            <a:off x="515938" y="3606800"/>
            <a:ext cx="81899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kern="0" dirty="0">
                <a:latin typeface="Arial" charset="0"/>
                <a:cs typeface="Arial" charset="0"/>
              </a:rPr>
              <a:t>*Funding for this Grain and Feed Mill Operations course was made possible, in part, by the Food and Drug Administration through grant (1U54FD004333-01), views expressed in written materials or publications and by speakers and moderators do not necessarily reflect the official policies of the Department of Health and Human Services; nor does any mention of trade names, commercial practices, or organization imply endorsement by the United States Government.*</a:t>
            </a:r>
          </a:p>
        </p:txBody>
      </p:sp>
      <p:grpSp>
        <p:nvGrpSpPr>
          <p:cNvPr id="53254" name="Group 4"/>
          <p:cNvGrpSpPr>
            <a:grpSpLocks/>
          </p:cNvGrpSpPr>
          <p:nvPr/>
        </p:nvGrpSpPr>
        <p:grpSpPr bwMode="auto">
          <a:xfrm>
            <a:off x="1447800" y="1778000"/>
            <a:ext cx="6096000" cy="1143000"/>
            <a:chOff x="1524000" y="2177189"/>
            <a:chExt cx="6096000" cy="1143000"/>
          </a:xfrm>
        </p:grpSpPr>
        <p:sp>
          <p:nvSpPr>
            <p:cNvPr id="4" name="Rectangle 3"/>
            <p:cNvSpPr/>
            <p:nvPr/>
          </p:nvSpPr>
          <p:spPr>
            <a:xfrm>
              <a:off x="1524000" y="2177189"/>
              <a:ext cx="6096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3257" name="Group 2"/>
            <p:cNvGrpSpPr>
              <a:grpSpLocks/>
            </p:cNvGrpSpPr>
            <p:nvPr/>
          </p:nvGrpSpPr>
          <p:grpSpPr bwMode="auto">
            <a:xfrm>
              <a:off x="1676400" y="2384011"/>
              <a:ext cx="5791200" cy="729356"/>
              <a:chOff x="1143000" y="2801595"/>
              <a:chExt cx="5791200" cy="729356"/>
            </a:xfrm>
          </p:grpSpPr>
          <p:pic>
            <p:nvPicPr>
              <p:cNvPr id="53258" name="Picture 9" descr="C:\Users\bmmiller.KSRE-AD\Downloads\ISU2LINER [Converted]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819400"/>
                <a:ext cx="2133600" cy="693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59" name="Picture 3" descr="KSU-New Logo PMS 268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801595"/>
                <a:ext cx="3124200" cy="729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325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096000"/>
            <a:ext cx="895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700"/>
              </a:spcBef>
              <a:spcAft>
                <a:spcPts val="700"/>
              </a:spcAft>
              <a:buFont typeface="Wingdings" pitchFamily="2" charset="2"/>
              <a:buNone/>
              <a:defRPr/>
            </a:pPr>
            <a:r>
              <a:rPr lang="en-US" sz="2400" b="1" kern="0" dirty="0">
                <a:latin typeface="Arial"/>
                <a:cs typeface="Tahoma" charset="0"/>
              </a:rPr>
              <a:t>By the end of the lesson, </a:t>
            </a:r>
            <a:r>
              <a:rPr lang="en-US" sz="2400" b="1" kern="0" dirty="0" smtClean="0">
                <a:latin typeface="Arial"/>
                <a:cs typeface="Tahoma" charset="0"/>
              </a:rPr>
              <a:t>participants will be able to:</a:t>
            </a:r>
            <a:endParaRPr lang="en-US" sz="2400" b="1" kern="0" dirty="0">
              <a:latin typeface="Arial"/>
              <a:cs typeface="Tahoma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Identify rendered ingredients</a:t>
            </a:r>
            <a:endParaRPr lang="en-US" sz="2400" kern="0" dirty="0">
              <a:latin typeface="Arial"/>
              <a:cs typeface="Tahoma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List the component steps of the rendering process prior to receipt at the feed mill</a:t>
            </a:r>
            <a:endParaRPr lang="en-US" sz="2400" kern="0" dirty="0">
              <a:latin typeface="Arial"/>
              <a:cs typeface="Tahoma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Identify </a:t>
            </a:r>
            <a:r>
              <a:rPr lang="en-US" sz="2400" kern="0" dirty="0">
                <a:latin typeface="Arial"/>
                <a:cs typeface="Tahoma" charset="0"/>
              </a:rPr>
              <a:t>specialized equipment used to process </a:t>
            </a:r>
            <a:r>
              <a:rPr lang="en-US" sz="2400" kern="0" dirty="0" smtClean="0">
                <a:latin typeface="Arial"/>
                <a:cs typeface="Tahoma" charset="0"/>
              </a:rPr>
              <a:t>rendered ingredients</a:t>
            </a:r>
            <a:endParaRPr lang="en-US" sz="2400" kern="0" dirty="0">
              <a:latin typeface="Arial"/>
              <a:cs typeface="Tahoma" charset="0"/>
            </a:endParaRPr>
          </a:p>
          <a:p>
            <a:pPr eaLnBrk="1" fontAlgn="auto" hangingPunct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Arial"/>
                <a:cs typeface="Tahoma" charset="0"/>
              </a:rPr>
              <a:t>List </a:t>
            </a:r>
            <a:r>
              <a:rPr lang="en-US" sz="2400" kern="0" dirty="0">
                <a:latin typeface="Arial"/>
                <a:cs typeface="Tahoma" charset="0"/>
              </a:rPr>
              <a:t>hazards associated with </a:t>
            </a:r>
            <a:r>
              <a:rPr lang="en-US" sz="2400" kern="0" dirty="0" smtClean="0">
                <a:latin typeface="Arial"/>
                <a:cs typeface="Tahoma" charset="0"/>
              </a:rPr>
              <a:t>rendered ingredients</a:t>
            </a:r>
            <a:endParaRPr lang="en-US" sz="2400" kern="0" dirty="0">
              <a:latin typeface="Arial"/>
              <a:cs typeface="Tahoma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Lesson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9117"/>
            <a:ext cx="2432515" cy="2054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5181600" cy="547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atin typeface="Arial"/>
                <a:cs typeface="Tahoma" charset="0"/>
              </a:rPr>
              <a:t>Utilizing otherwise </a:t>
            </a:r>
            <a:r>
              <a:rPr lang="en-US" sz="2400" b="1" kern="0" dirty="0" smtClean="0">
                <a:latin typeface="Arial"/>
                <a:cs typeface="Tahoma" charset="0"/>
              </a:rPr>
              <a:t>unused foodstuffs &amp; by-products</a:t>
            </a:r>
            <a:endParaRPr lang="en-US" sz="2400" b="1" kern="0" dirty="0">
              <a:latin typeface="Arial"/>
              <a:cs typeface="Tahoma" charset="0"/>
            </a:endParaRP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/>
                <a:cs typeface="Tahoma" charset="0"/>
              </a:rPr>
              <a:t>48 billion lbs. annually</a:t>
            </a:r>
          </a:p>
          <a:p>
            <a:pPr lvl="2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/>
                <a:cs typeface="Tahoma" charset="0"/>
              </a:rPr>
              <a:t>5% restaurant grease</a:t>
            </a:r>
          </a:p>
          <a:p>
            <a:pPr lvl="2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/>
                <a:cs typeface="Tahoma" charset="0"/>
              </a:rPr>
              <a:t>4% grocery/butcher waste</a:t>
            </a:r>
          </a:p>
          <a:p>
            <a:pPr lvl="2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/>
                <a:cs typeface="Tahoma" charset="0"/>
              </a:rPr>
              <a:t>91% slaughter by-products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atin typeface="Arial"/>
                <a:cs typeface="Tahoma" charset="0"/>
              </a:rPr>
              <a:t>Average </a:t>
            </a:r>
            <a:r>
              <a:rPr lang="en-US" sz="2400" b="1" kern="0" dirty="0">
                <a:latin typeface="Arial"/>
                <a:cs typeface="Tahoma" charset="0"/>
              </a:rPr>
              <a:t>chemical composition of raw</a:t>
            </a:r>
          </a:p>
          <a:p>
            <a:pPr lvl="1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/>
                <a:cs typeface="Tahoma" charset="0"/>
              </a:rPr>
              <a:t>40 – 60% water</a:t>
            </a:r>
          </a:p>
          <a:p>
            <a:pPr lvl="1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/>
                <a:cs typeface="Tahoma" charset="0"/>
              </a:rPr>
              <a:t>20 – 30 % protein</a:t>
            </a:r>
          </a:p>
          <a:p>
            <a:pPr lvl="1" eaLnBrk="1" fontAlgn="auto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US" sz="2000" kern="0" dirty="0">
                <a:latin typeface="Arial"/>
                <a:cs typeface="Tahoma" charset="0"/>
              </a:rPr>
              <a:t>20 – 30% fat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3810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Importance &amp; Relevance</a:t>
            </a:r>
          </a:p>
        </p:txBody>
      </p:sp>
      <p:sp>
        <p:nvSpPr>
          <p:cNvPr id="4100" name="Slide Number Placeholder 4"/>
          <p:cNvSpPr txBox="1">
            <a:spLocks/>
          </p:cNvSpPr>
          <p:nvPr/>
        </p:nvSpPr>
        <p:spPr bwMode="auto">
          <a:xfrm>
            <a:off x="152400" y="6400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 # </a:t>
            </a:r>
            <a:fld id="{920A7CC9-13AB-43BD-B15F-EB291FA650E3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00600" y="5577002"/>
            <a:ext cx="496252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Turning </a:t>
            </a:r>
            <a:r>
              <a:rPr lang="en-US" b="1" kern="0" dirty="0" smtClean="0"/>
              <a:t>Waste Into</a:t>
            </a:r>
            <a:br>
              <a:rPr lang="en-US" b="1" kern="0" dirty="0" smtClean="0"/>
            </a:br>
            <a:r>
              <a:rPr lang="en-US" b="1" kern="0" dirty="0" smtClean="0"/>
              <a:t>Quality Ingredients</a:t>
            </a:r>
            <a:endParaRPr lang="en-US" b="1" kern="0" dirty="0"/>
          </a:p>
        </p:txBody>
      </p:sp>
      <p:pic>
        <p:nvPicPr>
          <p:cNvPr id="8" name="Picture 6" descr="Tallow, bone meal and blood meal from Rendered Ingredients, photo" title="Rendered Ingredients"/>
          <p:cNvPicPr>
            <a:picLocks noChangeAspect="1" noChangeArrowheads="1"/>
          </p:cNvPicPr>
          <p:nvPr/>
        </p:nvPicPr>
        <p:blipFill rotWithShape="1">
          <a:blip r:embed="rId4"/>
          <a:srcRect l="2092" t="13266" r="-1" b="11313"/>
          <a:stretch/>
        </p:blipFill>
        <p:spPr bwMode="auto">
          <a:xfrm>
            <a:off x="6477000" y="3514321"/>
            <a:ext cx="1729184" cy="1976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5400000">
            <a:off x="7060982" y="3042270"/>
            <a:ext cx="614363" cy="534987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" y="6083340"/>
            <a:ext cx="9108989" cy="774660"/>
          </a:xfrm>
          <a:prstGeom prst="rect">
            <a:avLst/>
          </a:prstGeom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30695" y="117495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Common Rendered Ingredients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00365740"/>
              </p:ext>
            </p:extLst>
          </p:nvPr>
        </p:nvGraphicFramePr>
        <p:xfrm>
          <a:off x="704335" y="978243"/>
          <a:ext cx="4252415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6043605"/>
              </p:ext>
            </p:extLst>
          </p:nvPr>
        </p:nvGraphicFramePr>
        <p:xfrm>
          <a:off x="4731792" y="996778"/>
          <a:ext cx="425241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085127" y="1544339"/>
            <a:ext cx="243363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Feather 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r>
              <a:rPr lang="en-US" b="1" kern="0" dirty="0" smtClean="0"/>
              <a:t>Meal</a:t>
            </a:r>
            <a:endParaRPr lang="en-US" b="1" kern="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11750" y="1537568"/>
            <a:ext cx="243522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Poultry</a:t>
            </a:r>
            <a:r>
              <a:rPr lang="en-US" b="1" kern="0" dirty="0">
                <a:solidFill>
                  <a:srgbClr val="333399"/>
                </a:solidFill>
              </a:rPr>
              <a:t> </a:t>
            </a:r>
            <a:r>
              <a:rPr lang="en-US" b="1" kern="0" dirty="0" smtClean="0">
                <a:solidFill>
                  <a:srgbClr val="333399"/>
                </a:solidFill>
              </a:rPr>
              <a:t/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Meal</a:t>
            </a:r>
            <a:endParaRPr lang="en-US" b="1" kern="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97455" y="2981121"/>
            <a:ext cx="2433637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 smtClean="0"/>
              <a:t>Meat</a:t>
            </a:r>
            <a:r>
              <a:rPr lang="en-US" b="1" kern="0" dirty="0" smtClean="0">
                <a:solidFill>
                  <a:srgbClr val="333399"/>
                </a:solidFill>
              </a:rPr>
              <a:t> </a:t>
            </a:r>
            <a:r>
              <a:rPr lang="en-US" b="1" kern="0" dirty="0" smtClean="0"/>
              <a:t>&amp;</a:t>
            </a:r>
            <a:br>
              <a:rPr lang="en-US" b="1" kern="0" dirty="0" smtClean="0"/>
            </a:br>
            <a:r>
              <a:rPr lang="en-US" b="1" kern="0" dirty="0" smtClean="0"/>
              <a:t>Bone </a:t>
            </a:r>
            <a:br>
              <a:rPr lang="en-US" b="1" kern="0" dirty="0" smtClean="0"/>
            </a:br>
            <a:r>
              <a:rPr lang="en-US" b="1" kern="0" dirty="0" smtClean="0"/>
              <a:t>Meal</a:t>
            </a:r>
            <a:endParaRPr lang="en-US" b="1" kern="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997780" y="2971800"/>
            <a:ext cx="243363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 smtClean="0"/>
              <a:t>Blood</a:t>
            </a:r>
            <a:r>
              <a:rPr lang="en-US" b="1" kern="0" dirty="0" smtClean="0">
                <a:solidFill>
                  <a:srgbClr val="333399"/>
                </a:solidFill>
              </a:rPr>
              <a:t/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Meal</a:t>
            </a:r>
            <a:endParaRPr lang="en-US" b="1" kern="0" dirty="0"/>
          </a:p>
        </p:txBody>
      </p:sp>
      <p:pic>
        <p:nvPicPr>
          <p:cNvPr id="16401" name="Picture 17" descr="Feather Meal, photo" title="Common Rendered Ingredients"/>
          <p:cNvPicPr>
            <a:picLocks noChangeAspect="1" noChangeArrowheads="1"/>
          </p:cNvPicPr>
          <p:nvPr/>
        </p:nvPicPr>
        <p:blipFill rotWithShape="1">
          <a:blip r:embed="rId3"/>
          <a:srcRect l="19783" t="17544" r="14636" b="17795"/>
          <a:stretch/>
        </p:blipFill>
        <p:spPr bwMode="auto">
          <a:xfrm>
            <a:off x="352425" y="1219200"/>
            <a:ext cx="1717675" cy="1142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Feather Meal" title="Common Rendered Ingredients"/>
          <p:cNvPicPr>
            <a:picLocks noChangeAspect="1" noChangeArrowheads="1"/>
          </p:cNvPicPr>
          <p:nvPr/>
        </p:nvPicPr>
        <p:blipFill rotWithShape="1">
          <a:blip r:embed="rId4"/>
          <a:srcRect l="15086" t="20376" r="19334" b="14962"/>
          <a:stretch/>
        </p:blipFill>
        <p:spPr bwMode="auto">
          <a:xfrm>
            <a:off x="3301946" y="1208969"/>
            <a:ext cx="1717675" cy="118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Poultry fat liquid, photo" title="Common Rendered Ingredients"/>
          <p:cNvPicPr>
            <a:picLocks noChangeAspect="1" noChangeArrowheads="1"/>
          </p:cNvPicPr>
          <p:nvPr/>
        </p:nvPicPr>
        <p:blipFill rotWithShape="1">
          <a:blip r:embed="rId5"/>
          <a:srcRect l="26456" r="16335"/>
          <a:stretch/>
        </p:blipFill>
        <p:spPr bwMode="auto">
          <a:xfrm>
            <a:off x="6477000" y="1091494"/>
            <a:ext cx="1036951" cy="127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546975" y="1521848"/>
            <a:ext cx="157035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Poultry</a:t>
            </a:r>
            <a:r>
              <a:rPr lang="en-US" b="1" kern="0" dirty="0">
                <a:solidFill>
                  <a:srgbClr val="333399"/>
                </a:solidFill>
              </a:rPr>
              <a:t> </a:t>
            </a:r>
            <a:r>
              <a:rPr lang="en-US" b="1" kern="0" dirty="0" smtClean="0">
                <a:solidFill>
                  <a:srgbClr val="333399"/>
                </a:solidFill>
              </a:rPr>
              <a:t/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Fat</a:t>
            </a:r>
            <a:endParaRPr lang="en-US" b="1" kern="0" dirty="0"/>
          </a:p>
        </p:txBody>
      </p:sp>
      <p:pic>
        <p:nvPicPr>
          <p:cNvPr id="16407" name="Picture 23" descr="Meat and bone meal, photo" title="Common Rendered Ingredien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" y="2760019"/>
            <a:ext cx="1717675" cy="1290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 descr="Blood meal, photo" title="Common Rendered Ingredient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3587" y="2723863"/>
            <a:ext cx="1754193" cy="131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843899" y="5020068"/>
            <a:ext cx="267874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/>
              <a:t>Tallow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400800" y="5324868"/>
            <a:ext cx="29337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/>
              <a:t>Choice</a:t>
            </a:r>
            <a:r>
              <a:rPr lang="en-US" sz="1600" b="1" kern="0" dirty="0">
                <a:solidFill>
                  <a:srgbClr val="333399"/>
                </a:solidFill>
              </a:rPr>
              <a:t> </a:t>
            </a:r>
            <a:r>
              <a:rPr lang="en-US" sz="1600" b="1" kern="0" dirty="0"/>
              <a:t>White</a:t>
            </a:r>
            <a:r>
              <a:rPr lang="en-US" sz="1600" b="1" kern="0" dirty="0">
                <a:solidFill>
                  <a:srgbClr val="333399"/>
                </a:solidFill>
              </a:rPr>
              <a:t> </a:t>
            </a:r>
            <a:r>
              <a:rPr lang="en-US" sz="1600" b="1" kern="0" dirty="0"/>
              <a:t>Grease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219027" y="5642962"/>
            <a:ext cx="267874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/>
              <a:t>Yellow</a:t>
            </a:r>
            <a:r>
              <a:rPr lang="en-US" sz="1600" b="1" kern="0" dirty="0">
                <a:solidFill>
                  <a:srgbClr val="333399"/>
                </a:solidFill>
              </a:rPr>
              <a:t> </a:t>
            </a:r>
            <a:r>
              <a:rPr lang="en-US" sz="1600" b="1" kern="0" dirty="0"/>
              <a:t>Grease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696201" y="2953790"/>
            <a:ext cx="1295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Spray-Dried</a:t>
            </a:r>
            <a:r>
              <a:rPr lang="en-US" b="1" kern="0" dirty="0">
                <a:solidFill>
                  <a:srgbClr val="333399"/>
                </a:solidFill>
              </a:rPr>
              <a:t> </a:t>
            </a:r>
            <a:r>
              <a:rPr lang="en-US" b="1" kern="0" dirty="0" smtClean="0">
                <a:solidFill>
                  <a:srgbClr val="333399"/>
                </a:solidFill>
              </a:rPr>
              <a:t/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Animal</a:t>
            </a:r>
            <a:r>
              <a:rPr lang="en-US" b="1" kern="0" dirty="0" smtClean="0">
                <a:solidFill>
                  <a:srgbClr val="333399"/>
                </a:solidFill>
              </a:rPr>
              <a:t> </a:t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Plasma</a:t>
            </a:r>
            <a:endParaRPr lang="en-US" b="1" kern="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85127" y="4975392"/>
            <a:ext cx="243363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/>
              <a:t>Fish</a:t>
            </a:r>
            <a:r>
              <a:rPr lang="en-US" b="1" kern="0" dirty="0">
                <a:solidFill>
                  <a:srgbClr val="333399"/>
                </a:solidFill>
              </a:rPr>
              <a:t> </a:t>
            </a:r>
            <a:r>
              <a:rPr lang="en-US" b="1" kern="0" dirty="0" smtClean="0">
                <a:solidFill>
                  <a:srgbClr val="333399"/>
                </a:solidFill>
              </a:rPr>
              <a:t/>
            </a:r>
            <a:br>
              <a:rPr lang="en-US" b="1" kern="0" dirty="0" smtClean="0">
                <a:solidFill>
                  <a:srgbClr val="333399"/>
                </a:solidFill>
              </a:rPr>
            </a:br>
            <a:r>
              <a:rPr lang="en-US" b="1" kern="0" dirty="0" smtClean="0"/>
              <a:t>Meal</a:t>
            </a:r>
            <a:endParaRPr lang="en-US" b="1" kern="0" dirty="0"/>
          </a:p>
        </p:txBody>
      </p:sp>
      <p:pic>
        <p:nvPicPr>
          <p:cNvPr id="16411" name="Picture 27" descr="http://www.goodfellowsfoods.com/wp-content/uploads/2012/10/Brown-Rice-Flour-Pile.jpg" title="Common Rendered Ingredien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0099" y="2779713"/>
            <a:ext cx="1744663" cy="126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29" descr="Fish meal, photo" title="Common Rendered Ingredien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425" y="4315239"/>
            <a:ext cx="1762257" cy="158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 descr="jars containing brown grease, soybean oil and yellow grease" title="Common Rendered Ingredients"/>
          <p:cNvPicPr>
            <a:picLocks noChangeAspect="1" noChangeArrowheads="1"/>
          </p:cNvPicPr>
          <p:nvPr/>
        </p:nvPicPr>
        <p:blipFill rotWithShape="1">
          <a:blip r:embed="rId10"/>
          <a:srcRect t="31669"/>
          <a:stretch/>
        </p:blipFill>
        <p:spPr bwMode="auto">
          <a:xfrm>
            <a:off x="3352800" y="4358179"/>
            <a:ext cx="3429000" cy="153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30695" y="117495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Common Rendered Ingredients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" y="228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Quality Concerns</a:t>
            </a:r>
          </a:p>
        </p:txBody>
      </p:sp>
      <p:sp>
        <p:nvSpPr>
          <p:cNvPr id="7171" name="Slide Number Placeholder 4"/>
          <p:cNvSpPr txBox="1">
            <a:spLocks/>
          </p:cNvSpPr>
          <p:nvPr/>
        </p:nvSpPr>
        <p:spPr bwMode="auto">
          <a:xfrm>
            <a:off x="152400" y="6400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 # </a:t>
            </a:r>
            <a:fld id="{36590C0E-DE1F-48B3-A49F-15FEBC430BB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1100" y="1108922"/>
            <a:ext cx="7315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/>
              <a:t>Protein content of Meat and Bone Meal: </a:t>
            </a:r>
            <a:r>
              <a:rPr lang="en-US" sz="2400" b="1" kern="0" dirty="0" smtClean="0"/>
              <a:t/>
            </a:r>
            <a:br>
              <a:rPr lang="en-US" sz="2400" b="1" kern="0" dirty="0" smtClean="0"/>
            </a:br>
            <a:r>
              <a:rPr lang="en-US" sz="2000" kern="0" dirty="0" smtClean="0"/>
              <a:t>Pearl</a:t>
            </a:r>
            <a:r>
              <a:rPr lang="en-US" sz="2000" kern="0" dirty="0"/>
              <a:t>, 2004</a:t>
            </a:r>
            <a:endParaRPr lang="en-US" sz="2400" kern="0" dirty="0"/>
          </a:p>
        </p:txBody>
      </p:sp>
      <p:graphicFrame>
        <p:nvGraphicFramePr>
          <p:cNvPr id="2" name="Object 4" descr="Protein content of Meat and Bone Meal: Pearl, 2004&#10;" title="Quality Concern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07423"/>
              </p:ext>
            </p:extLst>
          </p:nvPr>
        </p:nvGraphicFramePr>
        <p:xfrm>
          <a:off x="152400" y="1810653"/>
          <a:ext cx="8686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228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 dirty="0">
                <a:solidFill>
                  <a:srgbClr val="C00000"/>
                </a:solidFill>
                <a:cs typeface="Tahoma" charset="0"/>
              </a:rPr>
              <a:t>Quality </a:t>
            </a:r>
            <a:r>
              <a:rPr lang="en-US" sz="4000" b="1" dirty="0" smtClean="0">
                <a:solidFill>
                  <a:srgbClr val="C00000"/>
                </a:solidFill>
                <a:cs typeface="Tahoma" charset="0"/>
              </a:rPr>
              <a:t>Concerns </a:t>
            </a:r>
            <a:r>
              <a:rPr lang="en-US" sz="3600" dirty="0" smtClean="0">
                <a:solidFill>
                  <a:srgbClr val="C00000"/>
                </a:solidFill>
                <a:cs typeface="Tahoma" charset="0"/>
              </a:rPr>
              <a:t>(cont.)</a:t>
            </a:r>
            <a:endParaRPr lang="en-US" sz="3600" dirty="0">
              <a:solidFill>
                <a:srgbClr val="C00000"/>
              </a:solidFill>
              <a:cs typeface="Tahoma" charset="0"/>
            </a:endParaRPr>
          </a:p>
        </p:txBody>
      </p:sp>
      <p:graphicFrame>
        <p:nvGraphicFramePr>
          <p:cNvPr id="6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19741"/>
              </p:ext>
            </p:extLst>
          </p:nvPr>
        </p:nvGraphicFramePr>
        <p:xfrm>
          <a:off x="448962" y="1270685"/>
          <a:ext cx="8353168" cy="47073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79840"/>
                <a:gridCol w="3973328"/>
              </a:tblGrid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Moisture (%)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Pro-oxidant, diluent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Impurities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Pro-oxidant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Unsaponifiables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Sterols, pigments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Fatty Acids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Rancidity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Peroxide 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oxidation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Anisidine 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oxidation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 Value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bonds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damage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  <a:tr h="52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Oxygen Method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Retard oxidation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134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ahoma" charset="0"/>
              </a:rPr>
              <a:t>Rendering </a:t>
            </a:r>
            <a:r>
              <a:rPr lang="en-US" sz="4000" dirty="0" smtClean="0">
                <a:cs typeface="Tahoma" charset="0"/>
              </a:rPr>
              <a:t>Process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63378" y="1493837"/>
            <a:ext cx="390357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600" b="1" kern="0" dirty="0" smtClean="0">
                <a:latin typeface="Arial"/>
                <a:cs typeface="Tahoma" charset="0"/>
              </a:rPr>
              <a:t>Wet </a:t>
            </a:r>
            <a:r>
              <a:rPr lang="en-US" sz="2600" b="1" kern="0" dirty="0">
                <a:latin typeface="Arial"/>
                <a:cs typeface="Tahoma" charset="0"/>
              </a:rPr>
              <a:t>Rendering Process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Raw material exposed to hot water (180-205°F)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Water later evaporated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No longer used in U.S.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30480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US" sz="4400" b="1" dirty="0">
              <a:solidFill>
                <a:srgbClr val="333399"/>
              </a:solidFill>
              <a:cs typeface="Tahoma" charset="0"/>
            </a:endParaRPr>
          </a:p>
        </p:txBody>
      </p:sp>
      <p:pic>
        <p:nvPicPr>
          <p:cNvPr id="2" name="Picture 1" descr="Raw Materials to sizing to heat processing, to press to protein to grinding to storage load out. Or Raw Materials to sizing to heat processing, to press to fat clean-up." title="Rendering Proces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7" y="1369541"/>
            <a:ext cx="4707028" cy="439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6930"/>
            <a:ext cx="8305800" cy="5476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700"/>
              </a:spcAft>
              <a:buNone/>
              <a:defRPr/>
            </a:pPr>
            <a:r>
              <a:rPr lang="en-US" sz="2400" b="1" kern="0" dirty="0">
                <a:latin typeface="Arial"/>
                <a:cs typeface="Tahoma" charset="0"/>
              </a:rPr>
              <a:t>Dry Rendering Process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Raw material dehydrated in batch or continuous cookers at 240-290°F 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Total cooking time: 2-3 hours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250°F and 2.8 bar, 45 minutes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275°F and 2 bar, 30 minutes</a:t>
            </a:r>
          </a:p>
          <a:p>
            <a:pPr lvl="1" eaLnBrk="1" fontAlgn="auto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pPr>
            <a:r>
              <a:rPr lang="en-US" sz="2400" kern="0" dirty="0">
                <a:latin typeface="Arial"/>
                <a:cs typeface="Tahoma" charset="0"/>
              </a:rPr>
              <a:t>Water drained, solids pressed in screw press to extract </a:t>
            </a:r>
            <a:r>
              <a:rPr lang="en-US" sz="2400" kern="0" dirty="0" smtClean="0">
                <a:latin typeface="Arial"/>
                <a:cs typeface="Tahoma" charset="0"/>
              </a:rPr>
              <a:t>fat</a:t>
            </a:r>
            <a:endParaRPr lang="en-US" sz="2400" kern="0" dirty="0">
              <a:latin typeface="Arial"/>
              <a:cs typeface="Tahoma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Tahoma" charset="0"/>
              </a:rPr>
              <a:t>Rendering </a:t>
            </a:r>
            <a:r>
              <a:rPr lang="en-US" sz="4000" dirty="0" smtClean="0">
                <a:cs typeface="Tahoma" charset="0"/>
              </a:rPr>
              <a:t>Process </a:t>
            </a:r>
            <a:r>
              <a:rPr lang="en-US" b="0" dirty="0" smtClean="0">
                <a:cs typeface="Tahoma" charset="0"/>
              </a:rPr>
              <a:t>(cont.)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_AUDIO" val="1"/>
  <p:tag name="AUDIO_FILE_LOCATION" val="C:\Users\Charles\Desktop\FM Courses\FM 480\Unit #2 Ingredients\Cereal Grains\Cereal Grains 480.mov"/>
  <p:tag name="MOVIE_LENGTH" val="773337"/>
  <p:tag name="START_FRAMES_STRING" val="256,0,63744,320,63744,13881,258,77625,24915,257,102540,28301,297,130841,26058,268,156899,31032,279,187931,44351,319,232282,30377,265,262659,16403,305,279062,10217,298,289279,15261,277,304540,25849,321,330389,18549,262,348938,20151,261,369089,14982,314,384071,7668,270,391739,12042,275,403781,12014,323,415795,20081,266,435876,19580,283,455456,11179,299,466635,38332,259,504967,21530,296,526497,13366,317,539863,24080,263,563943,18953,284,582896,9590,267,592486,12920,322,605406,23230,307,628636,20206,285,648842,16222,276,665064,18827,306,683891,12293,318,696184,38179,310,734363,8866,312,743229,16905,316,760134,7487,324,767621,5716,"/>
  <p:tag name="AUTHOR_TEXT" val="C Stark"/>
  <p:tag name="TITLE_TEXT" val="Cereal Grains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886</Words>
  <Application>Microsoft Office PowerPoint</Application>
  <PresentationFormat>On-screen Show (4:3)</PresentationFormat>
  <Paragraphs>204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Rendering Process</vt:lpstr>
      <vt:lpstr>Rendering Process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course was made possible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Cereal Grains</dc:title>
  <dc:creator>Charles Stark</dc:creator>
  <cp:lastModifiedBy>howard</cp:lastModifiedBy>
  <cp:revision>343</cp:revision>
  <dcterms:created xsi:type="dcterms:W3CDTF">2007-08-26T18:47:28Z</dcterms:created>
  <dcterms:modified xsi:type="dcterms:W3CDTF">2015-01-23T20:06:11Z</dcterms:modified>
</cp:coreProperties>
</file>