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0"/>
  </p:notesMasterIdLst>
  <p:handoutMasterIdLst>
    <p:handoutMasterId r:id="rId31"/>
  </p:handoutMasterIdLst>
  <p:sldIdLst>
    <p:sldId id="499" r:id="rId2"/>
    <p:sldId id="458" r:id="rId3"/>
    <p:sldId id="488" r:id="rId4"/>
    <p:sldId id="469" r:id="rId5"/>
    <p:sldId id="490" r:id="rId6"/>
    <p:sldId id="491" r:id="rId7"/>
    <p:sldId id="492" r:id="rId8"/>
    <p:sldId id="471" r:id="rId9"/>
    <p:sldId id="344" r:id="rId10"/>
    <p:sldId id="346" r:id="rId11"/>
    <p:sldId id="374" r:id="rId12"/>
    <p:sldId id="377" r:id="rId13"/>
    <p:sldId id="379" r:id="rId14"/>
    <p:sldId id="381" r:id="rId15"/>
    <p:sldId id="383" r:id="rId16"/>
    <p:sldId id="496" r:id="rId17"/>
    <p:sldId id="387" r:id="rId18"/>
    <p:sldId id="472" r:id="rId19"/>
    <p:sldId id="388" r:id="rId20"/>
    <p:sldId id="389" r:id="rId21"/>
    <p:sldId id="396" r:id="rId22"/>
    <p:sldId id="394" r:id="rId23"/>
    <p:sldId id="390" r:id="rId24"/>
    <p:sldId id="468" r:id="rId25"/>
    <p:sldId id="419" r:id="rId26"/>
    <p:sldId id="455" r:id="rId27"/>
    <p:sldId id="495" r:id="rId28"/>
    <p:sldId id="500" r:id="rId29"/>
  </p:sldIdLst>
  <p:sldSz cx="9144000" cy="6858000" type="screen4x3"/>
  <p:notesSz cx="7010400" cy="9296400"/>
  <p:custDataLst>
    <p:tags r:id="rId32"/>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74201" autoAdjust="0"/>
  </p:normalViewPr>
  <p:slideViewPr>
    <p:cSldViewPr>
      <p:cViewPr varScale="1">
        <p:scale>
          <a:sx n="78" d="100"/>
          <a:sy n="78" d="100"/>
        </p:scale>
        <p:origin x="-3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0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59914B-373F-48CE-A68F-CCC712795F5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A99F1C2E-F693-4695-96A5-BF8F3004D5BA}">
      <dgm:prSet phldrT="[Text]"/>
      <dgm:spPr/>
      <dgm:t>
        <a:bodyPr/>
        <a:lstStyle/>
        <a:p>
          <a:r>
            <a:rPr lang="en-US" b="1" dirty="0" smtClean="0">
              <a:effectLst>
                <a:outerShdw blurRad="38100" dist="38100" dir="2700000" algn="tl">
                  <a:srgbClr val="000000">
                    <a:alpha val="43137"/>
                  </a:srgbClr>
                </a:outerShdw>
              </a:effectLst>
            </a:rPr>
            <a:t>Food</a:t>
          </a:r>
          <a:endParaRPr lang="en-US" b="1" dirty="0">
            <a:effectLst>
              <a:outerShdw blurRad="38100" dist="38100" dir="2700000" algn="tl">
                <a:srgbClr val="000000">
                  <a:alpha val="43137"/>
                </a:srgbClr>
              </a:outerShdw>
            </a:effectLst>
          </a:endParaRPr>
        </a:p>
      </dgm:t>
    </dgm:pt>
    <dgm:pt modelId="{73D3E6B3-D8F1-4203-95B7-8B69A84B2A4E}" type="parTrans" cxnId="{A794C12E-D05F-43C2-AC84-53C58A1A3DA4}">
      <dgm:prSet/>
      <dgm:spPr/>
      <dgm:t>
        <a:bodyPr/>
        <a:lstStyle/>
        <a:p>
          <a:endParaRPr lang="en-US"/>
        </a:p>
      </dgm:t>
    </dgm:pt>
    <dgm:pt modelId="{C567C6F0-E6C1-4D8C-87BD-EE566857515D}" type="sibTrans" cxnId="{A794C12E-D05F-43C2-AC84-53C58A1A3DA4}">
      <dgm:prSet/>
      <dgm:spPr/>
      <dgm:t>
        <a:bodyPr/>
        <a:lstStyle/>
        <a:p>
          <a:endParaRPr lang="en-US">
            <a:effectLst>
              <a:outerShdw blurRad="38100" dist="38100" dir="2700000" algn="tl">
                <a:srgbClr val="000000">
                  <a:alpha val="43137"/>
                </a:srgbClr>
              </a:outerShdw>
            </a:effectLst>
          </a:endParaRPr>
        </a:p>
      </dgm:t>
    </dgm:pt>
    <dgm:pt modelId="{CB34F637-5B67-4FC5-833D-FB8A3F49FE17}">
      <dgm:prSet phldrT="[Text]"/>
      <dgm:spPr/>
      <dgm:t>
        <a:bodyPr/>
        <a:lstStyle/>
        <a:p>
          <a:r>
            <a:rPr lang="en-US" b="1" dirty="0" smtClean="0">
              <a:effectLst>
                <a:outerShdw blurRad="38100" dist="38100" dir="2700000" algn="tl">
                  <a:srgbClr val="000000">
                    <a:alpha val="43137"/>
                  </a:srgbClr>
                </a:outerShdw>
              </a:effectLst>
            </a:rPr>
            <a:t>Moisture</a:t>
          </a:r>
          <a:endParaRPr lang="en-US" b="1" dirty="0">
            <a:effectLst>
              <a:outerShdw blurRad="38100" dist="38100" dir="2700000" algn="tl">
                <a:srgbClr val="000000">
                  <a:alpha val="43137"/>
                </a:srgbClr>
              </a:outerShdw>
            </a:effectLst>
          </a:endParaRPr>
        </a:p>
      </dgm:t>
    </dgm:pt>
    <dgm:pt modelId="{1BE37168-D50A-4B93-A955-929F250187DB}" type="parTrans" cxnId="{A3ACB393-F707-4282-8887-C77DA2ED21AD}">
      <dgm:prSet/>
      <dgm:spPr/>
      <dgm:t>
        <a:bodyPr/>
        <a:lstStyle/>
        <a:p>
          <a:endParaRPr lang="en-US"/>
        </a:p>
      </dgm:t>
    </dgm:pt>
    <dgm:pt modelId="{57D7FE27-6DE2-4379-B225-BF1CE0C5C523}" type="sibTrans" cxnId="{A3ACB393-F707-4282-8887-C77DA2ED21AD}">
      <dgm:prSet/>
      <dgm:spPr/>
      <dgm:t>
        <a:bodyPr/>
        <a:lstStyle/>
        <a:p>
          <a:endParaRPr lang="en-US">
            <a:effectLst>
              <a:outerShdw blurRad="38100" dist="38100" dir="2700000" algn="tl">
                <a:srgbClr val="000000">
                  <a:alpha val="43137"/>
                </a:srgbClr>
              </a:outerShdw>
            </a:effectLst>
          </a:endParaRPr>
        </a:p>
      </dgm:t>
    </dgm:pt>
    <dgm:pt modelId="{74C4B42E-EDFC-4F57-BD3C-765DEE9D0F09}">
      <dgm:prSet phldrT="[Text]"/>
      <dgm:spPr/>
      <dgm:t>
        <a:bodyPr/>
        <a:lstStyle/>
        <a:p>
          <a:r>
            <a:rPr lang="en-US" b="1" dirty="0" smtClean="0">
              <a:effectLst>
                <a:outerShdw blurRad="38100" dist="38100" dir="2700000" algn="tl">
                  <a:srgbClr val="000000">
                    <a:alpha val="43137"/>
                  </a:srgbClr>
                </a:outerShdw>
              </a:effectLst>
            </a:rPr>
            <a:t>Shelter</a:t>
          </a:r>
          <a:endParaRPr lang="en-US" b="1" dirty="0">
            <a:effectLst>
              <a:outerShdw blurRad="38100" dist="38100" dir="2700000" algn="tl">
                <a:srgbClr val="000000">
                  <a:alpha val="43137"/>
                </a:srgbClr>
              </a:outerShdw>
            </a:effectLst>
          </a:endParaRPr>
        </a:p>
      </dgm:t>
    </dgm:pt>
    <dgm:pt modelId="{B60ECA8E-AD83-459E-9171-0E06566ECF7E}" type="parTrans" cxnId="{16CD2632-90D6-41A4-90C6-64CCBBC079C1}">
      <dgm:prSet/>
      <dgm:spPr/>
      <dgm:t>
        <a:bodyPr/>
        <a:lstStyle/>
        <a:p>
          <a:endParaRPr lang="en-US"/>
        </a:p>
      </dgm:t>
    </dgm:pt>
    <dgm:pt modelId="{44A20D90-5573-4F74-9409-A16B506E48D5}" type="sibTrans" cxnId="{16CD2632-90D6-41A4-90C6-64CCBBC079C1}">
      <dgm:prSet/>
      <dgm:spPr/>
      <dgm:t>
        <a:bodyPr/>
        <a:lstStyle/>
        <a:p>
          <a:endParaRPr lang="en-US">
            <a:effectLst>
              <a:outerShdw blurRad="38100" dist="38100" dir="2700000" algn="tl">
                <a:srgbClr val="000000">
                  <a:alpha val="43137"/>
                </a:srgbClr>
              </a:outerShdw>
            </a:effectLst>
          </a:endParaRPr>
        </a:p>
      </dgm:t>
    </dgm:pt>
    <dgm:pt modelId="{45EA5A07-6871-498B-BEF4-4CD805F48E20}" type="pres">
      <dgm:prSet presAssocID="{E559914B-373F-48CE-A68F-CCC712795F5F}" presName="Name0" presStyleCnt="0">
        <dgm:presLayoutVars>
          <dgm:dir/>
          <dgm:resizeHandles val="exact"/>
        </dgm:presLayoutVars>
      </dgm:prSet>
      <dgm:spPr/>
      <dgm:t>
        <a:bodyPr/>
        <a:lstStyle/>
        <a:p>
          <a:endParaRPr lang="en-US"/>
        </a:p>
      </dgm:t>
    </dgm:pt>
    <dgm:pt modelId="{D6BF0A53-DCAC-49B6-B878-97439A40AB96}" type="pres">
      <dgm:prSet presAssocID="{A99F1C2E-F693-4695-96A5-BF8F3004D5BA}" presName="node" presStyleLbl="node1" presStyleIdx="0" presStyleCnt="3">
        <dgm:presLayoutVars>
          <dgm:bulletEnabled val="1"/>
        </dgm:presLayoutVars>
      </dgm:prSet>
      <dgm:spPr/>
      <dgm:t>
        <a:bodyPr/>
        <a:lstStyle/>
        <a:p>
          <a:endParaRPr lang="en-US"/>
        </a:p>
      </dgm:t>
    </dgm:pt>
    <dgm:pt modelId="{14919FA0-455C-4ED9-A729-2928208F1AD2}" type="pres">
      <dgm:prSet presAssocID="{C567C6F0-E6C1-4D8C-87BD-EE566857515D}" presName="sibTrans" presStyleLbl="sibTrans2D1" presStyleIdx="0" presStyleCnt="3"/>
      <dgm:spPr/>
      <dgm:t>
        <a:bodyPr/>
        <a:lstStyle/>
        <a:p>
          <a:endParaRPr lang="en-US"/>
        </a:p>
      </dgm:t>
    </dgm:pt>
    <dgm:pt modelId="{186C6F00-A2FA-4AAB-A349-BF9ECEFA3F2E}" type="pres">
      <dgm:prSet presAssocID="{C567C6F0-E6C1-4D8C-87BD-EE566857515D}" presName="connectorText" presStyleLbl="sibTrans2D1" presStyleIdx="0" presStyleCnt="3"/>
      <dgm:spPr/>
      <dgm:t>
        <a:bodyPr/>
        <a:lstStyle/>
        <a:p>
          <a:endParaRPr lang="en-US"/>
        </a:p>
      </dgm:t>
    </dgm:pt>
    <dgm:pt modelId="{BFD29360-5301-4160-A71E-C80D68E803FE}" type="pres">
      <dgm:prSet presAssocID="{CB34F637-5B67-4FC5-833D-FB8A3F49FE17}" presName="node" presStyleLbl="node1" presStyleIdx="1" presStyleCnt="3">
        <dgm:presLayoutVars>
          <dgm:bulletEnabled val="1"/>
        </dgm:presLayoutVars>
      </dgm:prSet>
      <dgm:spPr/>
      <dgm:t>
        <a:bodyPr/>
        <a:lstStyle/>
        <a:p>
          <a:endParaRPr lang="en-US"/>
        </a:p>
      </dgm:t>
    </dgm:pt>
    <dgm:pt modelId="{049AFE07-6EB7-4BD4-B32E-CA0CF06806A2}" type="pres">
      <dgm:prSet presAssocID="{57D7FE27-6DE2-4379-B225-BF1CE0C5C523}" presName="sibTrans" presStyleLbl="sibTrans2D1" presStyleIdx="1" presStyleCnt="3"/>
      <dgm:spPr/>
      <dgm:t>
        <a:bodyPr/>
        <a:lstStyle/>
        <a:p>
          <a:endParaRPr lang="en-US"/>
        </a:p>
      </dgm:t>
    </dgm:pt>
    <dgm:pt modelId="{B4B82DEC-5403-44DF-928A-B8CE54783237}" type="pres">
      <dgm:prSet presAssocID="{57D7FE27-6DE2-4379-B225-BF1CE0C5C523}" presName="connectorText" presStyleLbl="sibTrans2D1" presStyleIdx="1" presStyleCnt="3"/>
      <dgm:spPr/>
      <dgm:t>
        <a:bodyPr/>
        <a:lstStyle/>
        <a:p>
          <a:endParaRPr lang="en-US"/>
        </a:p>
      </dgm:t>
    </dgm:pt>
    <dgm:pt modelId="{79DCF24F-8EE7-4A30-A0AE-823C48E4FD1D}" type="pres">
      <dgm:prSet presAssocID="{74C4B42E-EDFC-4F57-BD3C-765DEE9D0F09}" presName="node" presStyleLbl="node1" presStyleIdx="2" presStyleCnt="3">
        <dgm:presLayoutVars>
          <dgm:bulletEnabled val="1"/>
        </dgm:presLayoutVars>
      </dgm:prSet>
      <dgm:spPr/>
      <dgm:t>
        <a:bodyPr/>
        <a:lstStyle/>
        <a:p>
          <a:endParaRPr lang="en-US"/>
        </a:p>
      </dgm:t>
    </dgm:pt>
    <dgm:pt modelId="{0BBF02AA-F193-421D-97F8-56B58FC37B84}" type="pres">
      <dgm:prSet presAssocID="{44A20D90-5573-4F74-9409-A16B506E48D5}" presName="sibTrans" presStyleLbl="sibTrans2D1" presStyleIdx="2" presStyleCnt="3"/>
      <dgm:spPr/>
      <dgm:t>
        <a:bodyPr/>
        <a:lstStyle/>
        <a:p>
          <a:endParaRPr lang="en-US"/>
        </a:p>
      </dgm:t>
    </dgm:pt>
    <dgm:pt modelId="{F84E7346-AA39-4108-AD07-4F4A3499EF2C}" type="pres">
      <dgm:prSet presAssocID="{44A20D90-5573-4F74-9409-A16B506E48D5}" presName="connectorText" presStyleLbl="sibTrans2D1" presStyleIdx="2" presStyleCnt="3"/>
      <dgm:spPr/>
      <dgm:t>
        <a:bodyPr/>
        <a:lstStyle/>
        <a:p>
          <a:endParaRPr lang="en-US"/>
        </a:p>
      </dgm:t>
    </dgm:pt>
  </dgm:ptLst>
  <dgm:cxnLst>
    <dgm:cxn modelId="{044A4811-1380-46B4-B2F7-2A25E3BBAAF3}" type="presOf" srcId="{CB34F637-5B67-4FC5-833D-FB8A3F49FE17}" destId="{BFD29360-5301-4160-A71E-C80D68E803FE}" srcOrd="0" destOrd="0" presId="urn:microsoft.com/office/officeart/2005/8/layout/cycle7"/>
    <dgm:cxn modelId="{16CD2632-90D6-41A4-90C6-64CCBBC079C1}" srcId="{E559914B-373F-48CE-A68F-CCC712795F5F}" destId="{74C4B42E-EDFC-4F57-BD3C-765DEE9D0F09}" srcOrd="2" destOrd="0" parTransId="{B60ECA8E-AD83-459E-9171-0E06566ECF7E}" sibTransId="{44A20D90-5573-4F74-9409-A16B506E48D5}"/>
    <dgm:cxn modelId="{6486054F-E2CE-4D5E-87A5-7C7E70AA5850}" type="presOf" srcId="{57D7FE27-6DE2-4379-B225-BF1CE0C5C523}" destId="{B4B82DEC-5403-44DF-928A-B8CE54783237}" srcOrd="1" destOrd="0" presId="urn:microsoft.com/office/officeart/2005/8/layout/cycle7"/>
    <dgm:cxn modelId="{405313C9-CFBA-4CC9-A5B3-7E5BB46BAB1C}" type="presOf" srcId="{C567C6F0-E6C1-4D8C-87BD-EE566857515D}" destId="{186C6F00-A2FA-4AAB-A349-BF9ECEFA3F2E}" srcOrd="1" destOrd="0" presId="urn:microsoft.com/office/officeart/2005/8/layout/cycle7"/>
    <dgm:cxn modelId="{AE3D4A4C-9D06-4678-B4B0-2AE6C110423B}" type="presOf" srcId="{57D7FE27-6DE2-4379-B225-BF1CE0C5C523}" destId="{049AFE07-6EB7-4BD4-B32E-CA0CF06806A2}" srcOrd="0" destOrd="0" presId="urn:microsoft.com/office/officeart/2005/8/layout/cycle7"/>
    <dgm:cxn modelId="{C275A33D-E87D-4FDD-8BA4-A868717FA19A}" type="presOf" srcId="{C567C6F0-E6C1-4D8C-87BD-EE566857515D}" destId="{14919FA0-455C-4ED9-A729-2928208F1AD2}" srcOrd="0" destOrd="0" presId="urn:microsoft.com/office/officeart/2005/8/layout/cycle7"/>
    <dgm:cxn modelId="{1E9F816B-0BF4-42E8-B48D-A0F88C42CF28}" type="presOf" srcId="{44A20D90-5573-4F74-9409-A16B506E48D5}" destId="{F84E7346-AA39-4108-AD07-4F4A3499EF2C}" srcOrd="1" destOrd="0" presId="urn:microsoft.com/office/officeart/2005/8/layout/cycle7"/>
    <dgm:cxn modelId="{A3ACB393-F707-4282-8887-C77DA2ED21AD}" srcId="{E559914B-373F-48CE-A68F-CCC712795F5F}" destId="{CB34F637-5B67-4FC5-833D-FB8A3F49FE17}" srcOrd="1" destOrd="0" parTransId="{1BE37168-D50A-4B93-A955-929F250187DB}" sibTransId="{57D7FE27-6DE2-4379-B225-BF1CE0C5C523}"/>
    <dgm:cxn modelId="{A794C12E-D05F-43C2-AC84-53C58A1A3DA4}" srcId="{E559914B-373F-48CE-A68F-CCC712795F5F}" destId="{A99F1C2E-F693-4695-96A5-BF8F3004D5BA}" srcOrd="0" destOrd="0" parTransId="{73D3E6B3-D8F1-4203-95B7-8B69A84B2A4E}" sibTransId="{C567C6F0-E6C1-4D8C-87BD-EE566857515D}"/>
    <dgm:cxn modelId="{3C85B3D6-5432-4207-85C5-0874B9B0272D}" type="presOf" srcId="{E559914B-373F-48CE-A68F-CCC712795F5F}" destId="{45EA5A07-6871-498B-BEF4-4CD805F48E20}" srcOrd="0" destOrd="0" presId="urn:microsoft.com/office/officeart/2005/8/layout/cycle7"/>
    <dgm:cxn modelId="{A38A6A63-11C8-4E2B-8570-D7684E738F77}" type="presOf" srcId="{44A20D90-5573-4F74-9409-A16B506E48D5}" destId="{0BBF02AA-F193-421D-97F8-56B58FC37B84}" srcOrd="0" destOrd="0" presId="urn:microsoft.com/office/officeart/2005/8/layout/cycle7"/>
    <dgm:cxn modelId="{C353ADC3-F213-4BC9-9A54-6FD21A3DA1A3}" type="presOf" srcId="{74C4B42E-EDFC-4F57-BD3C-765DEE9D0F09}" destId="{79DCF24F-8EE7-4A30-A0AE-823C48E4FD1D}" srcOrd="0" destOrd="0" presId="urn:microsoft.com/office/officeart/2005/8/layout/cycle7"/>
    <dgm:cxn modelId="{86DFAAD9-0203-489A-97B0-DBF2C8DEEDDE}" type="presOf" srcId="{A99F1C2E-F693-4695-96A5-BF8F3004D5BA}" destId="{D6BF0A53-DCAC-49B6-B878-97439A40AB96}" srcOrd="0" destOrd="0" presId="urn:microsoft.com/office/officeart/2005/8/layout/cycle7"/>
    <dgm:cxn modelId="{3E1BEAB8-A085-40D8-8C9F-479E000D4F31}" type="presParOf" srcId="{45EA5A07-6871-498B-BEF4-4CD805F48E20}" destId="{D6BF0A53-DCAC-49B6-B878-97439A40AB96}" srcOrd="0" destOrd="0" presId="urn:microsoft.com/office/officeart/2005/8/layout/cycle7"/>
    <dgm:cxn modelId="{8FFD1965-2F55-42FB-8666-E9C6FCD3B754}" type="presParOf" srcId="{45EA5A07-6871-498B-BEF4-4CD805F48E20}" destId="{14919FA0-455C-4ED9-A729-2928208F1AD2}" srcOrd="1" destOrd="0" presId="urn:microsoft.com/office/officeart/2005/8/layout/cycle7"/>
    <dgm:cxn modelId="{343DCBBD-D10B-4D34-954C-AED977816981}" type="presParOf" srcId="{14919FA0-455C-4ED9-A729-2928208F1AD2}" destId="{186C6F00-A2FA-4AAB-A349-BF9ECEFA3F2E}" srcOrd="0" destOrd="0" presId="urn:microsoft.com/office/officeart/2005/8/layout/cycle7"/>
    <dgm:cxn modelId="{80BA7CAF-5145-465A-9597-0F263B84C479}" type="presParOf" srcId="{45EA5A07-6871-498B-BEF4-4CD805F48E20}" destId="{BFD29360-5301-4160-A71E-C80D68E803FE}" srcOrd="2" destOrd="0" presId="urn:microsoft.com/office/officeart/2005/8/layout/cycle7"/>
    <dgm:cxn modelId="{4C703287-E309-4141-A81E-10AB70F13382}" type="presParOf" srcId="{45EA5A07-6871-498B-BEF4-4CD805F48E20}" destId="{049AFE07-6EB7-4BD4-B32E-CA0CF06806A2}" srcOrd="3" destOrd="0" presId="urn:microsoft.com/office/officeart/2005/8/layout/cycle7"/>
    <dgm:cxn modelId="{D6687FD6-2897-4C83-BC06-DFF7F9A4525C}" type="presParOf" srcId="{049AFE07-6EB7-4BD4-B32E-CA0CF06806A2}" destId="{B4B82DEC-5403-44DF-928A-B8CE54783237}" srcOrd="0" destOrd="0" presId="urn:microsoft.com/office/officeart/2005/8/layout/cycle7"/>
    <dgm:cxn modelId="{2C4BCC81-945D-418F-BD7D-6C63F2E4EAF6}" type="presParOf" srcId="{45EA5A07-6871-498B-BEF4-4CD805F48E20}" destId="{79DCF24F-8EE7-4A30-A0AE-823C48E4FD1D}" srcOrd="4" destOrd="0" presId="urn:microsoft.com/office/officeart/2005/8/layout/cycle7"/>
    <dgm:cxn modelId="{9CD6287E-F55E-44EF-B776-564031A90128}" type="presParOf" srcId="{45EA5A07-6871-498B-BEF4-4CD805F48E20}" destId="{0BBF02AA-F193-421D-97F8-56B58FC37B84}" srcOrd="5" destOrd="0" presId="urn:microsoft.com/office/officeart/2005/8/layout/cycle7"/>
    <dgm:cxn modelId="{B8DB5C3D-29EA-4520-9B46-649DD981EAC2}" type="presParOf" srcId="{0BBF02AA-F193-421D-97F8-56B58FC37B84}" destId="{F84E7346-AA39-4108-AD07-4F4A3499EF2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59914B-373F-48CE-A68F-CCC712795F5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A99F1C2E-F693-4695-96A5-BF8F3004D5BA}">
      <dgm:prSet phldrT="[Text]"/>
      <dgm:spPr/>
      <dgm:t>
        <a:bodyPr/>
        <a:lstStyle/>
        <a:p>
          <a:r>
            <a:rPr lang="en-US" b="1" dirty="0" smtClean="0">
              <a:effectLst>
                <a:outerShdw blurRad="38100" dist="38100" dir="2700000" algn="tl">
                  <a:srgbClr val="000000">
                    <a:alpha val="43137"/>
                  </a:srgbClr>
                </a:outerShdw>
              </a:effectLst>
            </a:rPr>
            <a:t>Food</a:t>
          </a:r>
          <a:endParaRPr lang="en-US" b="1" dirty="0">
            <a:effectLst>
              <a:outerShdw blurRad="38100" dist="38100" dir="2700000" algn="tl">
                <a:srgbClr val="000000">
                  <a:alpha val="43137"/>
                </a:srgbClr>
              </a:outerShdw>
            </a:effectLst>
          </a:endParaRPr>
        </a:p>
      </dgm:t>
    </dgm:pt>
    <dgm:pt modelId="{73D3E6B3-D8F1-4203-95B7-8B69A84B2A4E}" type="parTrans" cxnId="{A794C12E-D05F-43C2-AC84-53C58A1A3DA4}">
      <dgm:prSet/>
      <dgm:spPr/>
      <dgm:t>
        <a:bodyPr/>
        <a:lstStyle/>
        <a:p>
          <a:endParaRPr lang="en-US"/>
        </a:p>
      </dgm:t>
    </dgm:pt>
    <dgm:pt modelId="{C567C6F0-E6C1-4D8C-87BD-EE566857515D}" type="sibTrans" cxnId="{A794C12E-D05F-43C2-AC84-53C58A1A3DA4}">
      <dgm:prSet/>
      <dgm:spPr/>
      <dgm:t>
        <a:bodyPr/>
        <a:lstStyle/>
        <a:p>
          <a:endParaRPr lang="en-US">
            <a:effectLst>
              <a:outerShdw blurRad="38100" dist="38100" dir="2700000" algn="tl">
                <a:srgbClr val="000000">
                  <a:alpha val="43137"/>
                </a:srgbClr>
              </a:outerShdw>
            </a:effectLst>
          </a:endParaRPr>
        </a:p>
      </dgm:t>
    </dgm:pt>
    <dgm:pt modelId="{CB34F637-5B67-4FC5-833D-FB8A3F49FE17}">
      <dgm:prSet phldrT="[Text]"/>
      <dgm:spPr/>
      <dgm:t>
        <a:bodyPr/>
        <a:lstStyle/>
        <a:p>
          <a:r>
            <a:rPr lang="en-US" b="1" dirty="0" smtClean="0">
              <a:effectLst>
                <a:outerShdw blurRad="38100" dist="38100" dir="2700000" algn="tl">
                  <a:srgbClr val="000000">
                    <a:alpha val="43137"/>
                  </a:srgbClr>
                </a:outerShdw>
              </a:effectLst>
            </a:rPr>
            <a:t>Moisture</a:t>
          </a:r>
          <a:endParaRPr lang="en-US" b="1" dirty="0">
            <a:effectLst>
              <a:outerShdw blurRad="38100" dist="38100" dir="2700000" algn="tl">
                <a:srgbClr val="000000">
                  <a:alpha val="43137"/>
                </a:srgbClr>
              </a:outerShdw>
            </a:effectLst>
          </a:endParaRPr>
        </a:p>
      </dgm:t>
    </dgm:pt>
    <dgm:pt modelId="{1BE37168-D50A-4B93-A955-929F250187DB}" type="parTrans" cxnId="{A3ACB393-F707-4282-8887-C77DA2ED21AD}">
      <dgm:prSet/>
      <dgm:spPr/>
      <dgm:t>
        <a:bodyPr/>
        <a:lstStyle/>
        <a:p>
          <a:endParaRPr lang="en-US"/>
        </a:p>
      </dgm:t>
    </dgm:pt>
    <dgm:pt modelId="{57D7FE27-6DE2-4379-B225-BF1CE0C5C523}" type="sibTrans" cxnId="{A3ACB393-F707-4282-8887-C77DA2ED21AD}">
      <dgm:prSet/>
      <dgm:spPr/>
      <dgm:t>
        <a:bodyPr/>
        <a:lstStyle/>
        <a:p>
          <a:endParaRPr lang="en-US">
            <a:effectLst>
              <a:outerShdw blurRad="38100" dist="38100" dir="2700000" algn="tl">
                <a:srgbClr val="000000">
                  <a:alpha val="43137"/>
                </a:srgbClr>
              </a:outerShdw>
            </a:effectLst>
          </a:endParaRPr>
        </a:p>
      </dgm:t>
    </dgm:pt>
    <dgm:pt modelId="{74C4B42E-EDFC-4F57-BD3C-765DEE9D0F09}">
      <dgm:prSet phldrT="[Text]"/>
      <dgm:spPr/>
      <dgm:t>
        <a:bodyPr/>
        <a:lstStyle/>
        <a:p>
          <a:r>
            <a:rPr lang="en-US" b="1" dirty="0" smtClean="0">
              <a:effectLst>
                <a:outerShdw blurRad="38100" dist="38100" dir="2700000" algn="tl">
                  <a:srgbClr val="000000">
                    <a:alpha val="43137"/>
                  </a:srgbClr>
                </a:outerShdw>
              </a:effectLst>
            </a:rPr>
            <a:t>Shelter</a:t>
          </a:r>
          <a:endParaRPr lang="en-US" b="1" dirty="0">
            <a:effectLst>
              <a:outerShdw blurRad="38100" dist="38100" dir="2700000" algn="tl">
                <a:srgbClr val="000000">
                  <a:alpha val="43137"/>
                </a:srgbClr>
              </a:outerShdw>
            </a:effectLst>
          </a:endParaRPr>
        </a:p>
      </dgm:t>
    </dgm:pt>
    <dgm:pt modelId="{B60ECA8E-AD83-459E-9171-0E06566ECF7E}" type="parTrans" cxnId="{16CD2632-90D6-41A4-90C6-64CCBBC079C1}">
      <dgm:prSet/>
      <dgm:spPr/>
      <dgm:t>
        <a:bodyPr/>
        <a:lstStyle/>
        <a:p>
          <a:endParaRPr lang="en-US"/>
        </a:p>
      </dgm:t>
    </dgm:pt>
    <dgm:pt modelId="{44A20D90-5573-4F74-9409-A16B506E48D5}" type="sibTrans" cxnId="{16CD2632-90D6-41A4-90C6-64CCBBC079C1}">
      <dgm:prSet/>
      <dgm:spPr/>
      <dgm:t>
        <a:bodyPr/>
        <a:lstStyle/>
        <a:p>
          <a:endParaRPr lang="en-US">
            <a:effectLst>
              <a:outerShdw blurRad="38100" dist="38100" dir="2700000" algn="tl">
                <a:srgbClr val="000000">
                  <a:alpha val="43137"/>
                </a:srgbClr>
              </a:outerShdw>
            </a:effectLst>
          </a:endParaRPr>
        </a:p>
      </dgm:t>
    </dgm:pt>
    <dgm:pt modelId="{45EA5A07-6871-498B-BEF4-4CD805F48E20}" type="pres">
      <dgm:prSet presAssocID="{E559914B-373F-48CE-A68F-CCC712795F5F}" presName="Name0" presStyleCnt="0">
        <dgm:presLayoutVars>
          <dgm:dir/>
          <dgm:resizeHandles val="exact"/>
        </dgm:presLayoutVars>
      </dgm:prSet>
      <dgm:spPr/>
      <dgm:t>
        <a:bodyPr/>
        <a:lstStyle/>
        <a:p>
          <a:endParaRPr lang="en-US"/>
        </a:p>
      </dgm:t>
    </dgm:pt>
    <dgm:pt modelId="{D6BF0A53-DCAC-49B6-B878-97439A40AB96}" type="pres">
      <dgm:prSet presAssocID="{A99F1C2E-F693-4695-96A5-BF8F3004D5BA}" presName="node" presStyleLbl="node1" presStyleIdx="0" presStyleCnt="3">
        <dgm:presLayoutVars>
          <dgm:bulletEnabled val="1"/>
        </dgm:presLayoutVars>
      </dgm:prSet>
      <dgm:spPr/>
      <dgm:t>
        <a:bodyPr/>
        <a:lstStyle/>
        <a:p>
          <a:endParaRPr lang="en-US"/>
        </a:p>
      </dgm:t>
    </dgm:pt>
    <dgm:pt modelId="{14919FA0-455C-4ED9-A729-2928208F1AD2}" type="pres">
      <dgm:prSet presAssocID="{C567C6F0-E6C1-4D8C-87BD-EE566857515D}" presName="sibTrans" presStyleLbl="sibTrans2D1" presStyleIdx="0" presStyleCnt="3"/>
      <dgm:spPr/>
      <dgm:t>
        <a:bodyPr/>
        <a:lstStyle/>
        <a:p>
          <a:endParaRPr lang="en-US"/>
        </a:p>
      </dgm:t>
    </dgm:pt>
    <dgm:pt modelId="{186C6F00-A2FA-4AAB-A349-BF9ECEFA3F2E}" type="pres">
      <dgm:prSet presAssocID="{C567C6F0-E6C1-4D8C-87BD-EE566857515D}" presName="connectorText" presStyleLbl="sibTrans2D1" presStyleIdx="0" presStyleCnt="3"/>
      <dgm:spPr/>
      <dgm:t>
        <a:bodyPr/>
        <a:lstStyle/>
        <a:p>
          <a:endParaRPr lang="en-US"/>
        </a:p>
      </dgm:t>
    </dgm:pt>
    <dgm:pt modelId="{BFD29360-5301-4160-A71E-C80D68E803FE}" type="pres">
      <dgm:prSet presAssocID="{CB34F637-5B67-4FC5-833D-FB8A3F49FE17}" presName="node" presStyleLbl="node1" presStyleIdx="1" presStyleCnt="3">
        <dgm:presLayoutVars>
          <dgm:bulletEnabled val="1"/>
        </dgm:presLayoutVars>
      </dgm:prSet>
      <dgm:spPr/>
      <dgm:t>
        <a:bodyPr/>
        <a:lstStyle/>
        <a:p>
          <a:endParaRPr lang="en-US"/>
        </a:p>
      </dgm:t>
    </dgm:pt>
    <dgm:pt modelId="{049AFE07-6EB7-4BD4-B32E-CA0CF06806A2}" type="pres">
      <dgm:prSet presAssocID="{57D7FE27-6DE2-4379-B225-BF1CE0C5C523}" presName="sibTrans" presStyleLbl="sibTrans2D1" presStyleIdx="1" presStyleCnt="3"/>
      <dgm:spPr/>
      <dgm:t>
        <a:bodyPr/>
        <a:lstStyle/>
        <a:p>
          <a:endParaRPr lang="en-US"/>
        </a:p>
      </dgm:t>
    </dgm:pt>
    <dgm:pt modelId="{B4B82DEC-5403-44DF-928A-B8CE54783237}" type="pres">
      <dgm:prSet presAssocID="{57D7FE27-6DE2-4379-B225-BF1CE0C5C523}" presName="connectorText" presStyleLbl="sibTrans2D1" presStyleIdx="1" presStyleCnt="3"/>
      <dgm:spPr/>
      <dgm:t>
        <a:bodyPr/>
        <a:lstStyle/>
        <a:p>
          <a:endParaRPr lang="en-US"/>
        </a:p>
      </dgm:t>
    </dgm:pt>
    <dgm:pt modelId="{79DCF24F-8EE7-4A30-A0AE-823C48E4FD1D}" type="pres">
      <dgm:prSet presAssocID="{74C4B42E-EDFC-4F57-BD3C-765DEE9D0F09}" presName="node" presStyleLbl="node1" presStyleIdx="2" presStyleCnt="3">
        <dgm:presLayoutVars>
          <dgm:bulletEnabled val="1"/>
        </dgm:presLayoutVars>
      </dgm:prSet>
      <dgm:spPr/>
      <dgm:t>
        <a:bodyPr/>
        <a:lstStyle/>
        <a:p>
          <a:endParaRPr lang="en-US"/>
        </a:p>
      </dgm:t>
    </dgm:pt>
    <dgm:pt modelId="{0BBF02AA-F193-421D-97F8-56B58FC37B84}" type="pres">
      <dgm:prSet presAssocID="{44A20D90-5573-4F74-9409-A16B506E48D5}" presName="sibTrans" presStyleLbl="sibTrans2D1" presStyleIdx="2" presStyleCnt="3"/>
      <dgm:spPr/>
      <dgm:t>
        <a:bodyPr/>
        <a:lstStyle/>
        <a:p>
          <a:endParaRPr lang="en-US"/>
        </a:p>
      </dgm:t>
    </dgm:pt>
    <dgm:pt modelId="{F84E7346-AA39-4108-AD07-4F4A3499EF2C}" type="pres">
      <dgm:prSet presAssocID="{44A20D90-5573-4F74-9409-A16B506E48D5}" presName="connectorText" presStyleLbl="sibTrans2D1" presStyleIdx="2" presStyleCnt="3"/>
      <dgm:spPr/>
      <dgm:t>
        <a:bodyPr/>
        <a:lstStyle/>
        <a:p>
          <a:endParaRPr lang="en-US"/>
        </a:p>
      </dgm:t>
    </dgm:pt>
  </dgm:ptLst>
  <dgm:cxnLst>
    <dgm:cxn modelId="{58E66CAC-B250-4184-BCF2-C65BB9B33173}" type="presOf" srcId="{C567C6F0-E6C1-4D8C-87BD-EE566857515D}" destId="{186C6F00-A2FA-4AAB-A349-BF9ECEFA3F2E}" srcOrd="1" destOrd="0" presId="urn:microsoft.com/office/officeart/2005/8/layout/cycle7"/>
    <dgm:cxn modelId="{48349E7E-C53E-49C4-B11E-1123E734FC73}" type="presOf" srcId="{44A20D90-5573-4F74-9409-A16B506E48D5}" destId="{F84E7346-AA39-4108-AD07-4F4A3499EF2C}" srcOrd="1" destOrd="0" presId="urn:microsoft.com/office/officeart/2005/8/layout/cycle7"/>
    <dgm:cxn modelId="{78E6965C-E3DD-4119-824E-6B905EFAADE0}" type="presOf" srcId="{44A20D90-5573-4F74-9409-A16B506E48D5}" destId="{0BBF02AA-F193-421D-97F8-56B58FC37B84}" srcOrd="0" destOrd="0" presId="urn:microsoft.com/office/officeart/2005/8/layout/cycle7"/>
    <dgm:cxn modelId="{5F6FF831-B062-4050-878E-E4CEA61616BE}" type="presOf" srcId="{A99F1C2E-F693-4695-96A5-BF8F3004D5BA}" destId="{D6BF0A53-DCAC-49B6-B878-97439A40AB96}" srcOrd="0" destOrd="0" presId="urn:microsoft.com/office/officeart/2005/8/layout/cycle7"/>
    <dgm:cxn modelId="{16CD2632-90D6-41A4-90C6-64CCBBC079C1}" srcId="{E559914B-373F-48CE-A68F-CCC712795F5F}" destId="{74C4B42E-EDFC-4F57-BD3C-765DEE9D0F09}" srcOrd="2" destOrd="0" parTransId="{B60ECA8E-AD83-459E-9171-0E06566ECF7E}" sibTransId="{44A20D90-5573-4F74-9409-A16B506E48D5}"/>
    <dgm:cxn modelId="{16C2782B-BCC2-4B53-9AE0-750038142E51}" type="presOf" srcId="{57D7FE27-6DE2-4379-B225-BF1CE0C5C523}" destId="{049AFE07-6EB7-4BD4-B32E-CA0CF06806A2}" srcOrd="0" destOrd="0" presId="urn:microsoft.com/office/officeart/2005/8/layout/cycle7"/>
    <dgm:cxn modelId="{AFFDBAB7-D2E0-4904-9CF6-5926AFECA909}" type="presOf" srcId="{57D7FE27-6DE2-4379-B225-BF1CE0C5C523}" destId="{B4B82DEC-5403-44DF-928A-B8CE54783237}" srcOrd="1" destOrd="0" presId="urn:microsoft.com/office/officeart/2005/8/layout/cycle7"/>
    <dgm:cxn modelId="{426C49E0-636F-4BD1-830B-23FD2617BEBA}" type="presOf" srcId="{C567C6F0-E6C1-4D8C-87BD-EE566857515D}" destId="{14919FA0-455C-4ED9-A729-2928208F1AD2}" srcOrd="0" destOrd="0" presId="urn:microsoft.com/office/officeart/2005/8/layout/cycle7"/>
    <dgm:cxn modelId="{A3ACB393-F707-4282-8887-C77DA2ED21AD}" srcId="{E559914B-373F-48CE-A68F-CCC712795F5F}" destId="{CB34F637-5B67-4FC5-833D-FB8A3F49FE17}" srcOrd="1" destOrd="0" parTransId="{1BE37168-D50A-4B93-A955-929F250187DB}" sibTransId="{57D7FE27-6DE2-4379-B225-BF1CE0C5C523}"/>
    <dgm:cxn modelId="{A794C12E-D05F-43C2-AC84-53C58A1A3DA4}" srcId="{E559914B-373F-48CE-A68F-CCC712795F5F}" destId="{A99F1C2E-F693-4695-96A5-BF8F3004D5BA}" srcOrd="0" destOrd="0" parTransId="{73D3E6B3-D8F1-4203-95B7-8B69A84B2A4E}" sibTransId="{C567C6F0-E6C1-4D8C-87BD-EE566857515D}"/>
    <dgm:cxn modelId="{120482FC-A878-4887-A2CF-7A15CA7F0430}" type="presOf" srcId="{74C4B42E-EDFC-4F57-BD3C-765DEE9D0F09}" destId="{79DCF24F-8EE7-4A30-A0AE-823C48E4FD1D}" srcOrd="0" destOrd="0" presId="urn:microsoft.com/office/officeart/2005/8/layout/cycle7"/>
    <dgm:cxn modelId="{BC026463-2D93-4155-B129-7F9D53C77AE7}" type="presOf" srcId="{E559914B-373F-48CE-A68F-CCC712795F5F}" destId="{45EA5A07-6871-498B-BEF4-4CD805F48E20}" srcOrd="0" destOrd="0" presId="urn:microsoft.com/office/officeart/2005/8/layout/cycle7"/>
    <dgm:cxn modelId="{A0924309-8E91-4E0D-AF9F-ADF4596AE322}" type="presOf" srcId="{CB34F637-5B67-4FC5-833D-FB8A3F49FE17}" destId="{BFD29360-5301-4160-A71E-C80D68E803FE}" srcOrd="0" destOrd="0" presId="urn:microsoft.com/office/officeart/2005/8/layout/cycle7"/>
    <dgm:cxn modelId="{2A3F3954-B401-44D4-BF83-2DB3F88A120E}" type="presParOf" srcId="{45EA5A07-6871-498B-BEF4-4CD805F48E20}" destId="{D6BF0A53-DCAC-49B6-B878-97439A40AB96}" srcOrd="0" destOrd="0" presId="urn:microsoft.com/office/officeart/2005/8/layout/cycle7"/>
    <dgm:cxn modelId="{6C8D2C94-7B19-41A3-AA95-BF81D5E9541E}" type="presParOf" srcId="{45EA5A07-6871-498B-BEF4-4CD805F48E20}" destId="{14919FA0-455C-4ED9-A729-2928208F1AD2}" srcOrd="1" destOrd="0" presId="urn:microsoft.com/office/officeart/2005/8/layout/cycle7"/>
    <dgm:cxn modelId="{7743B6DF-4828-4DBE-967E-E884DA808403}" type="presParOf" srcId="{14919FA0-455C-4ED9-A729-2928208F1AD2}" destId="{186C6F00-A2FA-4AAB-A349-BF9ECEFA3F2E}" srcOrd="0" destOrd="0" presId="urn:microsoft.com/office/officeart/2005/8/layout/cycle7"/>
    <dgm:cxn modelId="{D3932F51-D22E-422B-B984-732F4836E9EF}" type="presParOf" srcId="{45EA5A07-6871-498B-BEF4-4CD805F48E20}" destId="{BFD29360-5301-4160-A71E-C80D68E803FE}" srcOrd="2" destOrd="0" presId="urn:microsoft.com/office/officeart/2005/8/layout/cycle7"/>
    <dgm:cxn modelId="{8C04D2AA-E2A4-429F-B4EC-A9AA7C766855}" type="presParOf" srcId="{45EA5A07-6871-498B-BEF4-4CD805F48E20}" destId="{049AFE07-6EB7-4BD4-B32E-CA0CF06806A2}" srcOrd="3" destOrd="0" presId="urn:microsoft.com/office/officeart/2005/8/layout/cycle7"/>
    <dgm:cxn modelId="{9AF7B8C5-3FDB-4235-A020-0A039CE379B0}" type="presParOf" srcId="{049AFE07-6EB7-4BD4-B32E-CA0CF06806A2}" destId="{B4B82DEC-5403-44DF-928A-B8CE54783237}" srcOrd="0" destOrd="0" presId="urn:microsoft.com/office/officeart/2005/8/layout/cycle7"/>
    <dgm:cxn modelId="{9CF0CF58-F0B8-44FE-8F34-AE0A144DFDD3}" type="presParOf" srcId="{45EA5A07-6871-498B-BEF4-4CD805F48E20}" destId="{79DCF24F-8EE7-4A30-A0AE-823C48E4FD1D}" srcOrd="4" destOrd="0" presId="urn:microsoft.com/office/officeart/2005/8/layout/cycle7"/>
    <dgm:cxn modelId="{730500B4-D983-4988-ACC6-F400AC0EA6BC}" type="presParOf" srcId="{45EA5A07-6871-498B-BEF4-4CD805F48E20}" destId="{0BBF02AA-F193-421D-97F8-56B58FC37B84}" srcOrd="5" destOrd="0" presId="urn:microsoft.com/office/officeart/2005/8/layout/cycle7"/>
    <dgm:cxn modelId="{B75E68DE-5089-4019-A6F7-678CDF87A6DD}" type="presParOf" srcId="{0BBF02AA-F193-421D-97F8-56B58FC37B84}" destId="{F84E7346-AA39-4108-AD07-4F4A3499EF2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F0A53-DCAC-49B6-B878-97439A40AB96}">
      <dsp:nvSpPr>
        <dsp:cNvPr id="0" name=""/>
        <dsp:cNvSpPr/>
      </dsp:nvSpPr>
      <dsp:spPr>
        <a:xfrm>
          <a:off x="1465696" y="731"/>
          <a:ext cx="1183406" cy="5917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Food</a:t>
          </a:r>
          <a:endParaRPr lang="en-US" sz="2000" b="1" kern="1200" dirty="0">
            <a:effectLst>
              <a:outerShdw blurRad="38100" dist="38100" dir="2700000" algn="tl">
                <a:srgbClr val="000000">
                  <a:alpha val="43137"/>
                </a:srgbClr>
              </a:outerShdw>
            </a:effectLst>
          </a:endParaRPr>
        </a:p>
      </dsp:txBody>
      <dsp:txXfrm>
        <a:off x="1483026" y="18061"/>
        <a:ext cx="1148746" cy="557043"/>
      </dsp:txXfrm>
    </dsp:sp>
    <dsp:sp modelId="{14919FA0-455C-4ED9-A729-2928208F1AD2}">
      <dsp:nvSpPr>
        <dsp:cNvPr id="0" name=""/>
        <dsp:cNvSpPr/>
      </dsp:nvSpPr>
      <dsp:spPr>
        <a:xfrm rot="3600000">
          <a:off x="2237555" y="1039451"/>
          <a:ext cx="617047" cy="20709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effectLst>
              <a:outerShdw blurRad="38100" dist="38100" dir="2700000" algn="tl">
                <a:srgbClr val="000000">
                  <a:alpha val="43137"/>
                </a:srgbClr>
              </a:outerShdw>
            </a:effectLst>
          </a:endParaRPr>
        </a:p>
      </dsp:txBody>
      <dsp:txXfrm>
        <a:off x="2299684" y="1080870"/>
        <a:ext cx="492789" cy="124258"/>
      </dsp:txXfrm>
    </dsp:sp>
    <dsp:sp modelId="{BFD29360-5301-4160-A71E-C80D68E803FE}">
      <dsp:nvSpPr>
        <dsp:cNvPr id="0" name=""/>
        <dsp:cNvSpPr/>
      </dsp:nvSpPr>
      <dsp:spPr>
        <a:xfrm>
          <a:off x="2443054" y="1693565"/>
          <a:ext cx="1183406" cy="5917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Moisture</a:t>
          </a:r>
          <a:endParaRPr lang="en-US" sz="2000" b="1" kern="1200" dirty="0">
            <a:effectLst>
              <a:outerShdw blurRad="38100" dist="38100" dir="2700000" algn="tl">
                <a:srgbClr val="000000">
                  <a:alpha val="43137"/>
                </a:srgbClr>
              </a:outerShdw>
            </a:effectLst>
          </a:endParaRPr>
        </a:p>
      </dsp:txBody>
      <dsp:txXfrm>
        <a:off x="2460384" y="1710895"/>
        <a:ext cx="1148746" cy="557043"/>
      </dsp:txXfrm>
    </dsp:sp>
    <dsp:sp modelId="{049AFE07-6EB7-4BD4-B32E-CA0CF06806A2}">
      <dsp:nvSpPr>
        <dsp:cNvPr id="0" name=""/>
        <dsp:cNvSpPr/>
      </dsp:nvSpPr>
      <dsp:spPr>
        <a:xfrm rot="10800000">
          <a:off x="1748876" y="1885868"/>
          <a:ext cx="617047" cy="20709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effectLst>
              <a:outerShdw blurRad="38100" dist="38100" dir="2700000" algn="tl">
                <a:srgbClr val="000000">
                  <a:alpha val="43137"/>
                </a:srgbClr>
              </a:outerShdw>
            </a:effectLst>
          </a:endParaRPr>
        </a:p>
      </dsp:txBody>
      <dsp:txXfrm rot="10800000">
        <a:off x="1811005" y="1927287"/>
        <a:ext cx="492789" cy="124258"/>
      </dsp:txXfrm>
    </dsp:sp>
    <dsp:sp modelId="{79DCF24F-8EE7-4A30-A0AE-823C48E4FD1D}">
      <dsp:nvSpPr>
        <dsp:cNvPr id="0" name=""/>
        <dsp:cNvSpPr/>
      </dsp:nvSpPr>
      <dsp:spPr>
        <a:xfrm>
          <a:off x="488338" y="1693565"/>
          <a:ext cx="1183406" cy="5917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Shelter</a:t>
          </a:r>
          <a:endParaRPr lang="en-US" sz="2000" b="1" kern="1200" dirty="0">
            <a:effectLst>
              <a:outerShdw blurRad="38100" dist="38100" dir="2700000" algn="tl">
                <a:srgbClr val="000000">
                  <a:alpha val="43137"/>
                </a:srgbClr>
              </a:outerShdw>
            </a:effectLst>
          </a:endParaRPr>
        </a:p>
      </dsp:txBody>
      <dsp:txXfrm>
        <a:off x="505668" y="1710895"/>
        <a:ext cx="1148746" cy="557043"/>
      </dsp:txXfrm>
    </dsp:sp>
    <dsp:sp modelId="{0BBF02AA-F193-421D-97F8-56B58FC37B84}">
      <dsp:nvSpPr>
        <dsp:cNvPr id="0" name=""/>
        <dsp:cNvSpPr/>
      </dsp:nvSpPr>
      <dsp:spPr>
        <a:xfrm rot="18000000">
          <a:off x="1260197" y="1039451"/>
          <a:ext cx="617047" cy="20709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effectLst>
              <a:outerShdw blurRad="38100" dist="38100" dir="2700000" algn="tl">
                <a:srgbClr val="000000">
                  <a:alpha val="43137"/>
                </a:srgbClr>
              </a:outerShdw>
            </a:effectLst>
          </a:endParaRPr>
        </a:p>
      </dsp:txBody>
      <dsp:txXfrm>
        <a:off x="1322326" y="1080870"/>
        <a:ext cx="492789" cy="124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F0A53-DCAC-49B6-B878-97439A40AB96}">
      <dsp:nvSpPr>
        <dsp:cNvPr id="0" name=""/>
        <dsp:cNvSpPr/>
      </dsp:nvSpPr>
      <dsp:spPr>
        <a:xfrm>
          <a:off x="1995785" y="1179"/>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Food</a:t>
          </a:r>
          <a:endParaRPr lang="en-US" sz="3600" b="1" kern="1200" dirty="0">
            <a:effectLst>
              <a:outerShdw blurRad="38100" dist="38100" dir="2700000" algn="tl">
                <a:srgbClr val="000000">
                  <a:alpha val="43137"/>
                </a:srgbClr>
              </a:outerShdw>
            </a:effectLst>
          </a:endParaRPr>
        </a:p>
      </dsp:txBody>
      <dsp:txXfrm>
        <a:off x="2026603" y="31997"/>
        <a:ext cx="2042793" cy="990578"/>
      </dsp:txXfrm>
    </dsp:sp>
    <dsp:sp modelId="{14919FA0-455C-4ED9-A729-2928208F1AD2}">
      <dsp:nvSpPr>
        <dsp:cNvPr id="0" name=""/>
        <dsp:cNvSpPr/>
      </dsp:nvSpPr>
      <dsp:spPr>
        <a:xfrm rot="3600000">
          <a:off x="3368523" y="1847862"/>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effectLst>
              <a:outerShdw blurRad="38100" dist="38100" dir="2700000" algn="tl">
                <a:srgbClr val="000000">
                  <a:alpha val="43137"/>
                </a:srgbClr>
              </a:outerShdw>
            </a:effectLst>
          </a:endParaRPr>
        </a:p>
      </dsp:txBody>
      <dsp:txXfrm>
        <a:off x="3479006" y="1921517"/>
        <a:ext cx="875480" cy="220965"/>
      </dsp:txXfrm>
    </dsp:sp>
    <dsp:sp modelId="{BFD29360-5301-4160-A71E-C80D68E803FE}">
      <dsp:nvSpPr>
        <dsp:cNvPr id="0" name=""/>
        <dsp:cNvSpPr/>
      </dsp:nvSpPr>
      <dsp:spPr>
        <a:xfrm>
          <a:off x="3733278" y="301060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Moisture</a:t>
          </a:r>
          <a:endParaRPr lang="en-US" sz="3600" b="1" kern="1200" dirty="0">
            <a:effectLst>
              <a:outerShdw blurRad="38100" dist="38100" dir="2700000" algn="tl">
                <a:srgbClr val="000000">
                  <a:alpha val="43137"/>
                </a:srgbClr>
              </a:outerShdw>
            </a:effectLst>
          </a:endParaRPr>
        </a:p>
      </dsp:txBody>
      <dsp:txXfrm>
        <a:off x="3764096" y="3041423"/>
        <a:ext cx="2042793" cy="990578"/>
      </dsp:txXfrm>
    </dsp:sp>
    <dsp:sp modelId="{049AFE07-6EB7-4BD4-B32E-CA0CF06806A2}">
      <dsp:nvSpPr>
        <dsp:cNvPr id="0" name=""/>
        <dsp:cNvSpPr/>
      </dsp:nvSpPr>
      <dsp:spPr>
        <a:xfrm rot="10800000">
          <a:off x="2499777" y="3352575"/>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effectLst>
              <a:outerShdw blurRad="38100" dist="38100" dir="2700000" algn="tl">
                <a:srgbClr val="000000">
                  <a:alpha val="43137"/>
                </a:srgbClr>
              </a:outerShdw>
            </a:effectLst>
          </a:endParaRPr>
        </a:p>
      </dsp:txBody>
      <dsp:txXfrm rot="10800000">
        <a:off x="2610259" y="3426230"/>
        <a:ext cx="875480" cy="220965"/>
      </dsp:txXfrm>
    </dsp:sp>
    <dsp:sp modelId="{79DCF24F-8EE7-4A30-A0AE-823C48E4FD1D}">
      <dsp:nvSpPr>
        <dsp:cNvPr id="0" name=""/>
        <dsp:cNvSpPr/>
      </dsp:nvSpPr>
      <dsp:spPr>
        <a:xfrm>
          <a:off x="258291" y="301060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Shelter</a:t>
          </a:r>
          <a:endParaRPr lang="en-US" sz="3600" b="1" kern="1200" dirty="0">
            <a:effectLst>
              <a:outerShdw blurRad="38100" dist="38100" dir="2700000" algn="tl">
                <a:srgbClr val="000000">
                  <a:alpha val="43137"/>
                </a:srgbClr>
              </a:outerShdw>
            </a:effectLst>
          </a:endParaRPr>
        </a:p>
      </dsp:txBody>
      <dsp:txXfrm>
        <a:off x="289109" y="3041423"/>
        <a:ext cx="2042793" cy="990578"/>
      </dsp:txXfrm>
    </dsp:sp>
    <dsp:sp modelId="{0BBF02AA-F193-421D-97F8-56B58FC37B84}">
      <dsp:nvSpPr>
        <dsp:cNvPr id="0" name=""/>
        <dsp:cNvSpPr/>
      </dsp:nvSpPr>
      <dsp:spPr>
        <a:xfrm rot="18000000">
          <a:off x="1631030" y="1847862"/>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effectLst>
              <a:outerShdw blurRad="38100" dist="38100" dir="2700000" algn="tl">
                <a:srgbClr val="000000">
                  <a:alpha val="43137"/>
                </a:srgbClr>
              </a:outerShdw>
            </a:effectLst>
          </a:endParaRPr>
        </a:p>
      </dsp:txBody>
      <dsp:txXfrm>
        <a:off x="1741513" y="1921517"/>
        <a:ext cx="875480" cy="22096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747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747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747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BE51E3E7-9856-4412-A721-BA9B1647E1F5}" type="slidenum">
              <a:rPr lang="en-US"/>
              <a:pPr>
                <a:defRPr/>
              </a:pPr>
              <a:t>‹#›</a:t>
            </a:fld>
            <a:endParaRPr lang="en-US"/>
          </a:p>
        </p:txBody>
      </p:sp>
    </p:spTree>
    <p:extLst>
      <p:ext uri="{BB962C8B-B14F-4D97-AF65-F5344CB8AC3E}">
        <p14:creationId xmlns:p14="http://schemas.microsoft.com/office/powerpoint/2010/main" val="2281310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956ECC3-4CA1-414D-9FC4-E9C96A7C0BC0}" type="datetimeFigureOut">
              <a:rPr lang="en-US" smtClean="0"/>
              <a:pPr/>
              <a:t>1/23/2015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DAA7545-63A1-452E-A9AE-A9C8A5C0D7C0}" type="slidenum">
              <a:rPr lang="en-US" smtClean="0"/>
              <a:pPr/>
              <a:t>‹#›</a:t>
            </a:fld>
            <a:endParaRPr lang="en-US"/>
          </a:p>
        </p:txBody>
      </p:sp>
    </p:spTree>
    <p:extLst>
      <p:ext uri="{BB962C8B-B14F-4D97-AF65-F5344CB8AC3E}">
        <p14:creationId xmlns:p14="http://schemas.microsoft.com/office/powerpoint/2010/main" val="191560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400"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AA4273-6B92-4D65-B441-9593AB5AD589}" type="slidenum">
              <a:rPr lang="en-US" altLang="en-US" sz="1300" smtClean="0"/>
              <a:pPr>
                <a:spcBef>
                  <a:spcPct val="0"/>
                </a:spcBef>
              </a:pPr>
              <a:t>1</a:t>
            </a:fld>
            <a:endParaRPr lang="en-US" altLang="en-US" sz="1300" smtClean="0"/>
          </a:p>
        </p:txBody>
      </p:sp>
    </p:spTree>
    <p:extLst>
      <p:ext uri="{BB962C8B-B14F-4D97-AF65-F5344CB8AC3E}">
        <p14:creationId xmlns:p14="http://schemas.microsoft.com/office/powerpoint/2010/main" val="844090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10</a:t>
            </a:fld>
            <a:endParaRPr lang="en-US"/>
          </a:p>
        </p:txBody>
      </p:sp>
    </p:spTree>
    <p:extLst>
      <p:ext uri="{BB962C8B-B14F-4D97-AF65-F5344CB8AC3E}">
        <p14:creationId xmlns:p14="http://schemas.microsoft.com/office/powerpoint/2010/main" val="1407623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Rodents are</a:t>
            </a:r>
            <a:r>
              <a:rPr lang="en-US" baseline="0" dirty="0" smtClean="0"/>
              <a:t> active at night, therefore nighttime inspections are best to find the source of rodents. They are excellent swimmers and climbers, and have a good sense of smell and hearing. They have strong teeth than can chew through lead sheathing, aluminum, and wood.</a:t>
            </a:r>
          </a:p>
          <a:p>
            <a:endParaRPr lang="en-US" baseline="0" dirty="0" smtClean="0"/>
          </a:p>
          <a:p>
            <a:r>
              <a:rPr lang="en-US" baseline="0" dirty="0" smtClean="0"/>
              <a:t>Mice require a hole size of quarter inch to enter a building, rats requires a hole that is half an inch.</a:t>
            </a:r>
          </a:p>
          <a:p>
            <a:endParaRPr lang="en-US" baseline="0" dirty="0" smtClean="0"/>
          </a:p>
          <a:p>
            <a:r>
              <a:rPr lang="en-US" baseline="0" dirty="0" smtClean="0"/>
              <a:t>The tail of rodents is hairy and used for balance and for hanging on to structures. It also cools the animal.</a:t>
            </a:r>
          </a:p>
          <a:p>
            <a:endParaRPr lang="en-US" baseline="0" dirty="0" smtClean="0"/>
          </a:p>
          <a:p>
            <a:endParaRPr lang="en-US" baseline="0" dirty="0" smtClean="0"/>
          </a:p>
          <a:p>
            <a:r>
              <a:rPr lang="en-US" i="1" u="sng" baseline="0" dirty="0" smtClean="0"/>
              <a:t>Photo of rat eating, swimming and climbing: T. </a:t>
            </a:r>
            <a:r>
              <a:rPr lang="en-US" i="1" u="sng" baseline="0" dirty="0" err="1" smtClean="0"/>
              <a:t>Bruesch</a:t>
            </a:r>
            <a:endParaRPr lang="en-US" i="1" u="sng"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11</a:t>
            </a:fld>
            <a:endParaRPr lang="en-US"/>
          </a:p>
        </p:txBody>
      </p:sp>
    </p:spTree>
    <p:extLst>
      <p:ext uri="{BB962C8B-B14F-4D97-AF65-F5344CB8AC3E}">
        <p14:creationId xmlns:p14="http://schemas.microsoft.com/office/powerpoint/2010/main" val="146739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actual number of rodents in a given area is difficult</a:t>
            </a:r>
            <a:r>
              <a:rPr lang="en-US" baseline="0" dirty="0" smtClean="0"/>
              <a:t> to estimate.  There could be several colonies of rodents that are spatially separated in an area.  Since rodent activity is cryptic (hidden) it is difficult to know how many other individuals are present when you notice one.  Rodents consume one-fifth of our food supply. Prevention of rodent damage to crops in the field can help in feeding 34% of the world’s population (278 million people) that is currently malnourished.  Rodents make burrows and damage electrical wiring through their chewing habits. Rodents possess strong teeth which grow at a rate of 0.4 mm per day. Therefore, rodents need to gnaw or file their teeth to stop the growth. They can bite 6 times per second. Mice are smaller and consume 10 times less than rates. Rodents are incontinent and urinate as they are foraging for food. They also drop 20 to 100 fecal pellets per day.  Looking for rodent fecal pellets along rodents runways, typically floor-wall junctions, is a sign of their presence and activity. Rodents are vectors of several pathogens and to date more than 10 million people have died due to rodent-</a:t>
            </a:r>
            <a:r>
              <a:rPr lang="en-US" baseline="0" dirty="0" err="1" smtClean="0"/>
              <a:t>brone</a:t>
            </a:r>
            <a:r>
              <a:rPr lang="en-US" baseline="0" dirty="0" smtClean="0"/>
              <a:t> diseases.</a:t>
            </a:r>
          </a:p>
          <a:p>
            <a:endParaRPr lang="en-US" baseline="0" dirty="0" smtClean="0"/>
          </a:p>
          <a:p>
            <a:r>
              <a:rPr lang="en-US" i="1" u="sng" baseline="0" dirty="0" smtClean="0"/>
              <a:t>Photo of rat grease: T. </a:t>
            </a:r>
            <a:r>
              <a:rPr lang="en-US" i="1" u="sng" baseline="0" dirty="0" err="1" smtClean="0"/>
              <a:t>Bruesch</a:t>
            </a:r>
            <a:endParaRPr lang="en-US" i="1" u="sng"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12</a:t>
            </a:fld>
            <a:endParaRPr lang="en-US"/>
          </a:p>
        </p:txBody>
      </p:sp>
    </p:spTree>
    <p:extLst>
      <p:ext uri="{BB962C8B-B14F-4D97-AF65-F5344CB8AC3E}">
        <p14:creationId xmlns:p14="http://schemas.microsoft.com/office/powerpoint/2010/main" val="6423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9A17E0-B10B-41CF-A283-15042F9EA62A}" type="slidenum">
              <a:rPr lang="en-US" smtClean="0"/>
              <a:pPr/>
              <a:t>13</a:t>
            </a:fld>
            <a:endParaRPr lang="en-US" smtClean="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dirty="0" smtClean="0"/>
              <a:t>Signs of rodent infestation includes presence of fecal pellets (droppings) and urine stains.</a:t>
            </a:r>
            <a:r>
              <a:rPr lang="en-US" sz="1000" baseline="0" dirty="0" smtClean="0"/>
              <a:t> Rodent urine and hair fluoresce under UV light. The fluorescence may look bluish-white to yellowish-white when viewed under a black light (350-450 nm). Understand that some compounds are UV reactive and fluoresce as well such as bleaches and packaging glues. Rodent hair fluorescence will be bluish-white. In dusty environments such as in feed mills rodent tracks can indicate their presence. The size of tracks can be used to separate whether the rodent is a Norway rat, roof rat, or a house mouse. The shape and size of fecal pellets also is a diagnostic character to separate the three species.  Other signs of rodent damage include gnawing marks, burrows in the ground, runways made by rodents because of constant use, greasy marks on runways used by rodents, and rodent sounds and odor. Rodent leave grease marks because of oily secretions from hairs.</a:t>
            </a:r>
          </a:p>
          <a:p>
            <a:pPr eaLnBrk="1" hangingPunct="1">
              <a:spcBef>
                <a:spcPct val="0"/>
              </a:spcBef>
            </a:pPr>
            <a:endParaRPr lang="en-US" sz="1000" baseline="0" dirty="0" smtClean="0"/>
          </a:p>
          <a:p>
            <a:pPr eaLnBrk="1" hangingPunct="1">
              <a:spcBef>
                <a:spcPct val="0"/>
              </a:spcBef>
            </a:pPr>
            <a:r>
              <a:rPr lang="en-US" sz="1000" baseline="0" dirty="0" smtClean="0"/>
              <a:t>Rodent burrows have multiple entrances and exits. Careful inspection of grounds outside the feed mill will show where the burrows are! Roof rats are found in areas above the ground.</a:t>
            </a:r>
          </a:p>
          <a:p>
            <a:pPr eaLnBrk="1" hangingPunct="1">
              <a:spcBef>
                <a:spcPct val="0"/>
              </a:spcBef>
            </a:pPr>
            <a:endParaRPr lang="en-US" sz="1000" baseline="0" dirty="0" smtClean="0"/>
          </a:p>
          <a:p>
            <a:pPr eaLnBrk="1" hangingPunct="1">
              <a:spcBef>
                <a:spcPct val="0"/>
              </a:spcBef>
            </a:pPr>
            <a:r>
              <a:rPr lang="en-US" sz="1000" i="1" u="sng" dirty="0" smtClean="0"/>
              <a:t>Graphic of rodent hole: Kansas State University</a:t>
            </a:r>
            <a:endParaRPr lang="en-US" sz="1000" i="1" u="sng" dirty="0"/>
          </a:p>
        </p:txBody>
      </p:sp>
    </p:spTree>
    <p:extLst>
      <p:ext uri="{BB962C8B-B14F-4D97-AF65-F5344CB8AC3E}">
        <p14:creationId xmlns:p14="http://schemas.microsoft.com/office/powerpoint/2010/main" val="4034106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sign of rodent infestation is the</a:t>
            </a:r>
            <a:r>
              <a:rPr lang="en-US" baseline="0" dirty="0" smtClean="0"/>
              <a:t> presence of chewed up material, which is used as nesting material for pups. The use of nests appears to be an acquired rather than a genetic behavior.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u="sng" baseline="0" dirty="0" smtClean="0"/>
              <a:t>Photo of rat and mouse nests: T. </a:t>
            </a:r>
            <a:r>
              <a:rPr lang="en-US" i="1" u="sng" baseline="0" dirty="0" err="1" smtClean="0"/>
              <a:t>Bruesch</a:t>
            </a:r>
            <a:endParaRPr lang="en-US" i="1" u="sng" dirty="0" smtClean="0"/>
          </a:p>
          <a:p>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14</a:t>
            </a:fld>
            <a:endParaRPr lang="en-US"/>
          </a:p>
        </p:txBody>
      </p:sp>
    </p:spTree>
    <p:extLst>
      <p:ext uri="{BB962C8B-B14F-4D97-AF65-F5344CB8AC3E}">
        <p14:creationId xmlns:p14="http://schemas.microsoft.com/office/powerpoint/2010/main" val="2242872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all birds are pests. It is difficult for</a:t>
            </a:r>
            <a:r>
              <a:rPr lang="en-US" baseline="0" dirty="0" smtClean="0"/>
              <a:t> some people to comprehend that pigeons are pests, especially when they are present in parts or in places of interest. There are several species of birds that are federally protected and should not be killed; some birds are on the endangered species list. However, in grain storage and processing facilities birds are commonly found and these birds feed on spilled materials and enter facilities when doors are opened. Birds in and around feed mills create an unhygienic environment by defecating in areas where they feed or roost. Some pest </a:t>
            </a:r>
            <a:r>
              <a:rPr lang="en-US" baseline="0" dirty="0" err="1" smtClean="0"/>
              <a:t>birs</a:t>
            </a:r>
            <a:r>
              <a:rPr lang="en-US" baseline="0" dirty="0" smtClean="0"/>
              <a:t> include sparrows, crows, European starlings, and pigeons.</a:t>
            </a:r>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15</a:t>
            </a:fld>
            <a:endParaRPr lang="en-US"/>
          </a:p>
        </p:txBody>
      </p:sp>
    </p:spTree>
    <p:extLst>
      <p:ext uri="{BB962C8B-B14F-4D97-AF65-F5344CB8AC3E}">
        <p14:creationId xmlns:p14="http://schemas.microsoft.com/office/powerpoint/2010/main" val="273453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u="sng" dirty="0" smtClean="0"/>
              <a:t>Photo</a:t>
            </a:r>
            <a:r>
              <a:rPr lang="en-US" sz="1200" i="1" u="sng" baseline="0" dirty="0" smtClean="0"/>
              <a:t>: Clip Art</a:t>
            </a:r>
            <a:endParaRPr lang="en-US" sz="1200" i="1" u="sng" dirty="0" smtClean="0"/>
          </a:p>
          <a:p>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16</a:t>
            </a:fld>
            <a:endParaRPr lang="en-US"/>
          </a:p>
        </p:txBody>
      </p:sp>
    </p:spTree>
    <p:extLst>
      <p:ext uri="{BB962C8B-B14F-4D97-AF65-F5344CB8AC3E}">
        <p14:creationId xmlns:p14="http://schemas.microsoft.com/office/powerpoint/2010/main" val="1216126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stated before, pests are present because of</a:t>
            </a:r>
            <a:r>
              <a:rPr lang="en-US" baseline="0" dirty="0" smtClean="0"/>
              <a:t> food, shelter, and moisture. Removal of the three things that support life will eliminate or minimize pest problems in and around your feed mill.</a:t>
            </a:r>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17</a:t>
            </a:fld>
            <a:endParaRPr lang="en-US"/>
          </a:p>
        </p:txBody>
      </p:sp>
    </p:spTree>
    <p:extLst>
      <p:ext uri="{BB962C8B-B14F-4D97-AF65-F5344CB8AC3E}">
        <p14:creationId xmlns:p14="http://schemas.microsoft.com/office/powerpoint/2010/main" val="122876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Inspection is the first</a:t>
            </a:r>
            <a:r>
              <a:rPr lang="en-US" baseline="0" dirty="0" smtClean="0"/>
              <a:t> step of proper pest management. Inspections, primarily visual, help in determining the presence and magnitude of a pest problem.  Additionally, careful inspections help in identifying the source of pests. </a:t>
            </a:r>
          </a:p>
          <a:p>
            <a:endParaRPr lang="en-US" baseline="0" dirty="0" smtClean="0"/>
          </a:p>
          <a:p>
            <a:r>
              <a:rPr lang="en-US" baseline="0" dirty="0" smtClean="0"/>
              <a:t>Sanitation involves various aspects a feed mill does daily, including maintaining clean grounds to clean equipment, and multifaceted programs to produce a clean product.</a:t>
            </a:r>
          </a:p>
          <a:p>
            <a:endParaRPr lang="en-US" baseline="0" dirty="0" smtClean="0"/>
          </a:p>
          <a:p>
            <a:r>
              <a:rPr lang="en-US" baseline="0" dirty="0" smtClean="0"/>
              <a:t>Exclusion involves all tactics one uses to prevent things from ending up in the food product, and these things can range from keeping doors and windows closed to sealing cracks and crevices at floor-wall junctions, and ensuring the package with finished feed product has tightly sealed seems to prevent insect entry.</a:t>
            </a:r>
          </a:p>
          <a:p>
            <a:endParaRPr lang="en-US" baseline="0" dirty="0" smtClean="0"/>
          </a:p>
          <a:p>
            <a:r>
              <a:rPr lang="en-US" baseline="0" dirty="0" smtClean="0"/>
              <a:t>As stated before, pests from the outside, if given an opportunity can gain access into a feed mills. Having vegetation outside a feed mill creates an ideal environment for pests to hide and breed. For example, trees allow birds space to build nests. </a:t>
            </a:r>
          </a:p>
          <a:p>
            <a:endParaRPr lang="en-US" baseline="0" dirty="0" smtClean="0"/>
          </a:p>
          <a:p>
            <a:r>
              <a:rPr lang="en-US" baseline="0" dirty="0" smtClean="0"/>
              <a:t>Building should be designed to conduct proper pest management, such as having a two feet vegetative barrier zone on the outside perimeter of the building, grading of grounds to prevent accumulation of water, and construction such that pests cannot land on window ledges.</a:t>
            </a:r>
          </a:p>
          <a:p>
            <a:endParaRPr lang="en-US" baseline="0" dirty="0" smtClean="0"/>
          </a:p>
          <a:p>
            <a:r>
              <a:rPr lang="en-US" baseline="0" dirty="0" smtClean="0"/>
              <a:t>Typically, pest management is not done internally and is usually outsourced to a pest management service provider. The service provider and the feed mill management should sit and discuss the scope of services, which can range from monthly inspections, monitoring of pests, to documenting that the service is having an impact of pest populations and resulting in less use of chemicals over time. The service provider should understand the mill sanitation issues and their impact on effectiveness of pest management.  Periodic review and revision of the scope of services may be necessary to fine tune it.</a:t>
            </a:r>
          </a:p>
          <a:p>
            <a:endParaRPr lang="en-US" baseline="0" dirty="0" smtClean="0"/>
          </a:p>
          <a:p>
            <a:r>
              <a:rPr lang="en-US" baseline="0" dirty="0" smtClean="0"/>
              <a:t>Hire competent pest management service provider and have a list of things they can and cannot do on premises that would compromise your product safety.</a:t>
            </a:r>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18</a:t>
            </a:fld>
            <a:endParaRPr lang="en-US"/>
          </a:p>
        </p:txBody>
      </p:sp>
    </p:spTree>
    <p:extLst>
      <p:ext uri="{BB962C8B-B14F-4D97-AF65-F5344CB8AC3E}">
        <p14:creationId xmlns:p14="http://schemas.microsoft.com/office/powerpoint/2010/main" val="3075685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Integrated </a:t>
            </a:r>
            <a:r>
              <a:rPr lang="en-US" smtClean="0"/>
              <a:t>Pest Management </a:t>
            </a:r>
            <a:r>
              <a:rPr lang="en-US" dirty="0" smtClean="0"/>
              <a:t>or IPM is not a new concept. It has evolved over time since the 40s and has taken a strong foothold</a:t>
            </a:r>
            <a:r>
              <a:rPr lang="en-US" baseline="0" dirty="0" smtClean="0"/>
              <a:t> in the 70s, primarily for management of forest and field crop pests. The basic concepts of IPM are very simple. It deviates from the past thinking of going for total elimination of pests. IPM involves the use of multiple tactics that are compatible to reduce populations below a level considered acceptable. What this level is varies from pest to pest, facility to facility and location to location. IPM is an ecological approach with positive environmental and social consequences. IPM does not profess using less chemicals, but it encourages using several non-chemical tactics so there is an overall reduction of chemical use. It forces facility managers and service providers to think of ways to remove access to food, shelter, and moisture, and understand the response of pests to sanitation and pest management tactics.</a:t>
            </a:r>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19</a:t>
            </a:fld>
            <a:endParaRPr lang="en-US"/>
          </a:p>
        </p:txBody>
      </p:sp>
    </p:spTree>
    <p:extLst>
      <p:ext uri="{BB962C8B-B14F-4D97-AF65-F5344CB8AC3E}">
        <p14:creationId xmlns:p14="http://schemas.microsoft.com/office/powerpoint/2010/main" val="34229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2</a:t>
            </a:fld>
            <a:endParaRPr lang="en-US"/>
          </a:p>
        </p:txBody>
      </p:sp>
    </p:spTree>
    <p:extLst>
      <p:ext uri="{BB962C8B-B14F-4D97-AF65-F5344CB8AC3E}">
        <p14:creationId xmlns:p14="http://schemas.microsoft.com/office/powerpoint/2010/main" val="4052054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key</a:t>
            </a:r>
            <a:r>
              <a:rPr lang="en-US" baseline="0" dirty="0" smtClean="0"/>
              <a:t> to successful IPM starts with inspection and prevents mill managers or service providers from blindly following a calendar-based application of pest intervention methods. Every feed mill should have an inspection check list that is customized to detect and correct issues as they emerge. It is important to start inspecting the mill exterior starting from the property line and moving towards the mill. Look for signs of infestation such as rodent burrows to conditions that could comprise your sanitation such as bird fecal material, water accumulation, and branches touching the mill windows.  Inspection also pertains to materials that you plan to bring into your mill or materials that you plan to ship to your customers. The whole idea of inspections is to take corrective action in real time and determine what can be done to make the issue found a part of the mill’s preventive program.</a:t>
            </a:r>
          </a:p>
          <a:p>
            <a:endParaRPr lang="en-US" baseline="0" dirty="0" smtClean="0"/>
          </a:p>
          <a:p>
            <a:r>
              <a:rPr lang="en-US" baseline="0" dirty="0" smtClean="0"/>
              <a:t>Monitoring for pests is nothing but sampling pests over time. Monitoring can be visual or with the use of various devices that work 24 hours a day, 7 days a week. Monitoring will let the mill managers know whether a pest has exceed a level for intervention. It also helps understand pest dynamics over time and determine the correct time for intervention.  Monitoring also helps understand the degree and duration of pest suppression attained due to sanitation and pest intervention.  </a:t>
            </a:r>
          </a:p>
          <a:p>
            <a:endParaRPr lang="en-US" baseline="0" dirty="0" smtClean="0"/>
          </a:p>
          <a:p>
            <a:r>
              <a:rPr lang="en-US" baseline="0" dirty="0" smtClean="0"/>
              <a:t>Pest infestation generally start in one location and then spread to other locations from a focal point. Inspections and monitoring help in defining the presence, numbers, and spread of infestations. They can also show the impact of sanitation and pest management on the presence, numbers, and control of the infestations.</a:t>
            </a:r>
          </a:p>
          <a:p>
            <a:endParaRPr lang="en-US" baseline="0" dirty="0" smtClean="0"/>
          </a:p>
          <a:p>
            <a:r>
              <a:rPr lang="en-US" baseline="0" dirty="0" smtClean="0"/>
              <a:t>Periodic examination of monitoring data will indicate the benefits of IPM and such an evaluation is necessary to revise it as needed.</a:t>
            </a:r>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20</a:t>
            </a:fld>
            <a:endParaRPr lang="en-US"/>
          </a:p>
        </p:txBody>
      </p:sp>
    </p:spTree>
    <p:extLst>
      <p:ext uri="{BB962C8B-B14F-4D97-AF65-F5344CB8AC3E}">
        <p14:creationId xmlns:p14="http://schemas.microsoft.com/office/powerpoint/2010/main" val="485799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inspections identify places where pest can gain entry into the mill. Here are examples</a:t>
            </a:r>
            <a:r>
              <a:rPr lang="en-US" baseline="0" dirty="0" smtClean="0"/>
              <a:t> that show areas from which pests can enter the mill. Close doors, windows, and shutters. Windows should have screens to prevent pest entry; the mesh size should be 150 to 180 microns. Look at floor-wall junction on the building exterior and seal such gaps. Look for pipes going between walls from the outside to the inside or between mil interior walls.  If not sealed with steel wool or concrete these openings serve as pest highways.  Develop and enforce policies to make sure that exclusion practices are strictly followed.</a:t>
            </a:r>
          </a:p>
          <a:p>
            <a:endParaRPr lang="en-US" baseline="0" dirty="0" smtClean="0"/>
          </a:p>
          <a:p>
            <a:endParaRPr lang="en-US" baseline="0" dirty="0" smtClean="0"/>
          </a:p>
          <a:p>
            <a:r>
              <a:rPr lang="en-US" i="1" u="sng" baseline="0" dirty="0" smtClean="0"/>
              <a:t>Photos of entrances: Kansas State University</a:t>
            </a:r>
            <a:endParaRPr lang="en-US" i="1" u="sng"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21</a:t>
            </a:fld>
            <a:endParaRPr lang="en-US"/>
          </a:p>
        </p:txBody>
      </p:sp>
    </p:spTree>
    <p:extLst>
      <p:ext uri="{BB962C8B-B14F-4D97-AF65-F5344CB8AC3E}">
        <p14:creationId xmlns:p14="http://schemas.microsoft.com/office/powerpoint/2010/main" val="1537799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bad examples from a feed mill.</a:t>
            </a:r>
            <a:r>
              <a:rPr lang="en-US" baseline="0" dirty="0" smtClean="0"/>
              <a:t> A place with such product accumulations underneath and on equipment will lead to continuous pest infestations. If the accumulations are a result of poor equipment design or damage, these aspects should be examined and corrected to prevent a future problem.</a:t>
            </a:r>
          </a:p>
          <a:p>
            <a:endParaRPr lang="en-US" baseline="0" dirty="0" smtClean="0"/>
          </a:p>
          <a:p>
            <a:r>
              <a:rPr lang="en-US" i="1" u="sng" baseline="0" dirty="0" smtClean="0"/>
              <a:t>Photos of access to food: Kansas State </a:t>
            </a:r>
            <a:r>
              <a:rPr lang="en-US" i="1" u="sng" baseline="0" dirty="0" err="1" smtClean="0"/>
              <a:t>Univeristy</a:t>
            </a:r>
            <a:endParaRPr lang="en-US" i="1" u="sng" baseline="0" dirty="0" smtClean="0"/>
          </a:p>
          <a:p>
            <a:endParaRPr lang="en-US" i="1" u="sng" baseline="0" dirty="0" smtClean="0"/>
          </a:p>
          <a:p>
            <a:endParaRPr lang="en-US" i="1" u="sng"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22</a:t>
            </a:fld>
            <a:endParaRPr lang="en-US"/>
          </a:p>
        </p:txBody>
      </p:sp>
    </p:spTree>
    <p:extLst>
      <p:ext uri="{BB962C8B-B14F-4D97-AF65-F5344CB8AC3E}">
        <p14:creationId xmlns:p14="http://schemas.microsoft.com/office/powerpoint/2010/main" val="1973685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a:t>
            </a:r>
            <a:r>
              <a:rPr lang="en-US" baseline="0" dirty="0" smtClean="0"/>
              <a:t> commercial devices for stored-product insects, cockroaches, flies, and rats and mice. The ones for rodents and flies could also serve as management devices, but insects and mites they are generally used for monitoring purposes.  Insect monitoring devices such as pheromone traps shown at the left bottom has been used for disruption mating and mass trapping, two methods designed for managing pests inside mills.  Using the right device for the right pest is essential.</a:t>
            </a:r>
          </a:p>
          <a:p>
            <a:endParaRPr lang="en-US" baseline="0" dirty="0" smtClean="0"/>
          </a:p>
          <a:p>
            <a:r>
              <a:rPr lang="en-US" i="1" u="sng" baseline="0" dirty="0" smtClean="0"/>
              <a:t>Photo of light trap, outside rodent trap, inside rodent trap: C. Jones</a:t>
            </a:r>
          </a:p>
          <a:p>
            <a:r>
              <a:rPr lang="en-US" i="1" u="sng" baseline="0" dirty="0" smtClean="0"/>
              <a:t>Photo of wooden mouse trap, rat glue, insect pheromone trap: C. Jones</a:t>
            </a:r>
            <a:endParaRPr lang="en-US" i="1" u="sng"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23</a:t>
            </a:fld>
            <a:endParaRPr lang="en-US"/>
          </a:p>
        </p:txBody>
      </p:sp>
    </p:spTree>
    <p:extLst>
      <p:ext uri="{BB962C8B-B14F-4D97-AF65-F5344CB8AC3E}">
        <p14:creationId xmlns:p14="http://schemas.microsoft.com/office/powerpoint/2010/main" val="421542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Identifying</a:t>
            </a:r>
            <a:r>
              <a:rPr lang="en-US" baseline="0" dirty="0" smtClean="0"/>
              <a:t> whether one has an accidental invader versus a pest that can contribute to economic loss is important. Proper pest identification will allow one to use the right tactics to manage it. A wealth of popular and scientific information is available from various institutions and pest management professionals regarding effective tools </a:t>
            </a:r>
            <a:r>
              <a:rPr lang="en-US" baseline="0" dirty="0" err="1" smtClean="0"/>
              <a:t>ot</a:t>
            </a:r>
            <a:r>
              <a:rPr lang="en-US" baseline="0" dirty="0" smtClean="0"/>
              <a:t> manage specific pests. </a:t>
            </a:r>
          </a:p>
          <a:p>
            <a:endParaRPr lang="en-US" baseline="0" dirty="0" smtClean="0"/>
          </a:p>
          <a:p>
            <a:r>
              <a:rPr lang="en-US" baseline="0" dirty="0" smtClean="0"/>
              <a:t>The mere presence of pest does not deserve an intervention. Remember, as mentioned below, one needs to determine if a pest has reached a level that is unacceptable.  This level is determined by historical issues, product returns, customer complaints, or just the risk-averse nature of the feed mill manager to infestations.  These levels are generally called action thresholds and thresholds can be as simple as stating that a pest management intervention will be instituted if 20% of the monitoring devices has one or more insects inside the mill. The intervention can be as simple as sanitation or use of an aerosol, use of a residual product, fumigation, or heat treatment.  Sometime one can make a decision stating that if the average density of insects in the 30 traps placed in the mill exceeds on average exceeds 10 insects/trap/week  an intervention will be employed.  Again, one has to balance intervention decisions with cost and effectiveness.</a:t>
            </a:r>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24</a:t>
            </a:fld>
            <a:endParaRPr lang="en-US"/>
          </a:p>
        </p:txBody>
      </p:sp>
    </p:spTree>
    <p:extLst>
      <p:ext uri="{BB962C8B-B14F-4D97-AF65-F5344CB8AC3E}">
        <p14:creationId xmlns:p14="http://schemas.microsoft.com/office/powerpoint/2010/main" val="1206180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implemented tactic should be evaluated either through visual sampling or by monitoring</a:t>
            </a:r>
            <a:r>
              <a:rPr lang="en-US" baseline="0" dirty="0" smtClean="0"/>
              <a:t> devices. An evaluation could be as simple as asking what the pest numbers were before and immediately after the intervention. Typically pest interventions that reduce numbers by 90% or more are considered effective. Another question to ask is how long it took for the suppressed pest populations to reach the established action thresholds after an intervention. This would tell you if a single or multiple sanitations or a single fumigation or a single heat treatment was effective for a week, two weeks, four weeks, one month or two months.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u="sng" baseline="0" dirty="0" smtClean="0"/>
              <a:t>Photo </a:t>
            </a:r>
            <a:r>
              <a:rPr lang="en-US" i="1" u="sng" baseline="0" smtClean="0"/>
              <a:t>of caulking: </a:t>
            </a:r>
            <a:r>
              <a:rPr lang="en-US" i="1" u="sng" baseline="0" dirty="0" smtClean="0"/>
              <a:t>C. Jones</a:t>
            </a:r>
            <a:endParaRPr lang="en-US" i="1" u="sng" dirty="0" smtClean="0"/>
          </a:p>
          <a:p>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25</a:t>
            </a:fld>
            <a:endParaRPr lang="en-US"/>
          </a:p>
        </p:txBody>
      </p:sp>
    </p:spTree>
    <p:extLst>
      <p:ext uri="{BB962C8B-B14F-4D97-AF65-F5344CB8AC3E}">
        <p14:creationId xmlns:p14="http://schemas.microsoft.com/office/powerpoint/2010/main" val="3311746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27</a:t>
            </a:fld>
            <a:endParaRPr lang="en-US"/>
          </a:p>
        </p:txBody>
      </p:sp>
    </p:spTree>
    <p:extLst>
      <p:ext uri="{BB962C8B-B14F-4D97-AF65-F5344CB8AC3E}">
        <p14:creationId xmlns:p14="http://schemas.microsoft.com/office/powerpoint/2010/main" val="39104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i="1" u="sng" dirty="0" smtClean="0"/>
              <a:t>People Buttons</a:t>
            </a:r>
            <a:r>
              <a:rPr lang="en-US" sz="900" i="1" u="sng" baseline="0" dirty="0" smtClean="0"/>
              <a:t>: Clipart</a:t>
            </a:r>
            <a:endParaRPr lang="en-US" sz="900" i="1" u="sng" dirty="0" smtClean="0"/>
          </a:p>
          <a:p>
            <a:pPr>
              <a:defRPr/>
            </a:pPr>
            <a:endParaRPr lang="en-US" sz="900" dirty="0"/>
          </a:p>
        </p:txBody>
      </p:sp>
      <p:sp>
        <p:nvSpPr>
          <p:cNvPr id="4" name="Slide Number Placeholder 3"/>
          <p:cNvSpPr>
            <a:spLocks noGrp="1"/>
          </p:cNvSpPr>
          <p:nvPr>
            <p:ph type="sldNum" sz="quarter" idx="5"/>
          </p:nvPr>
        </p:nvSpPr>
        <p:spPr/>
        <p:txBody>
          <a:bodyPr/>
          <a:lstStyle/>
          <a:p>
            <a:pPr>
              <a:defRPr/>
            </a:pPr>
            <a:fld id="{A84A5797-DC22-4040-B39B-86060131643D}" type="slidenum">
              <a:rPr lang="en-US" smtClean="0"/>
              <a:pPr>
                <a:defRPr/>
              </a:pPr>
              <a:t>3</a:t>
            </a:fld>
            <a:endParaRPr lang="en-US" dirty="0"/>
          </a:p>
        </p:txBody>
      </p:sp>
    </p:spTree>
    <p:extLst>
      <p:ext uri="{BB962C8B-B14F-4D97-AF65-F5344CB8AC3E}">
        <p14:creationId xmlns:p14="http://schemas.microsoft.com/office/powerpoint/2010/main" val="77897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i="1" u="sng" dirty="0" smtClean="0"/>
              <a:t>Photos</a:t>
            </a:r>
            <a:r>
              <a:rPr lang="en-US" i="1" u="sng" baseline="0" dirty="0" smtClean="0"/>
              <a:t> of field, farm, transportation, and feed mill: C. Jones</a:t>
            </a:r>
            <a:endParaRPr lang="en-US" i="1" u="sng" dirty="0"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5D5F59-B15C-4980-87A7-97A3BAAD0E51}" type="slidenum">
              <a:rPr lang="en-US" smtClean="0"/>
              <a:pPr/>
              <a:t>4</a:t>
            </a:fld>
            <a:endParaRPr lang="en-US" smtClean="0"/>
          </a:p>
        </p:txBody>
      </p:sp>
    </p:spTree>
    <p:extLst>
      <p:ext uri="{BB962C8B-B14F-4D97-AF65-F5344CB8AC3E}">
        <p14:creationId xmlns:p14="http://schemas.microsoft.com/office/powerpoint/2010/main" val="235361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species of stored-produc</a:t>
            </a:r>
            <a:r>
              <a:rPr lang="en-US" baseline="0" dirty="0" smtClean="0"/>
              <a:t>t insects that are found in raw grains, milled products and in packaged feed. Where and how they infest the product depends on your level of sanitation and pest management practices.</a:t>
            </a:r>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5</a:t>
            </a:fld>
            <a:endParaRPr lang="en-US"/>
          </a:p>
        </p:txBody>
      </p:sp>
    </p:spTree>
    <p:extLst>
      <p:ext uri="{BB962C8B-B14F-4D97-AF65-F5344CB8AC3E}">
        <p14:creationId xmlns:p14="http://schemas.microsoft.com/office/powerpoint/2010/main" val="57145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6</a:t>
            </a:fld>
            <a:endParaRPr lang="en-US"/>
          </a:p>
        </p:txBody>
      </p:sp>
    </p:spTree>
    <p:extLst>
      <p:ext uri="{BB962C8B-B14F-4D97-AF65-F5344CB8AC3E}">
        <p14:creationId xmlns:p14="http://schemas.microsoft.com/office/powerpoint/2010/main" val="3599046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species of stored-produc</a:t>
            </a:r>
            <a:r>
              <a:rPr lang="en-US" baseline="0" dirty="0" smtClean="0"/>
              <a:t>t insects that are found in raw grains, milled products and in packaged feed. Where and how they infest the product depends on your level of sanitation and pest management practices.</a:t>
            </a:r>
          </a:p>
          <a:p>
            <a:endParaRPr lang="en-US" i="0" u="none" baseline="0" dirty="0"/>
          </a:p>
          <a:p>
            <a:r>
              <a:rPr lang="en-US" i="1" u="sng" baseline="0" dirty="0" smtClean="0"/>
              <a:t>Photo of dirty equipment: C. Jones</a:t>
            </a:r>
          </a:p>
        </p:txBody>
      </p:sp>
      <p:sp>
        <p:nvSpPr>
          <p:cNvPr id="4" name="Slide Number Placeholder 3"/>
          <p:cNvSpPr>
            <a:spLocks noGrp="1"/>
          </p:cNvSpPr>
          <p:nvPr>
            <p:ph type="sldNum" sz="quarter" idx="10"/>
          </p:nvPr>
        </p:nvSpPr>
        <p:spPr/>
        <p:txBody>
          <a:bodyPr/>
          <a:lstStyle/>
          <a:p>
            <a:fld id="{8DAA7545-63A1-452E-A9AE-A9C8A5C0D7C0}" type="slidenum">
              <a:rPr lang="en-US" smtClean="0"/>
              <a:pPr/>
              <a:t>7</a:t>
            </a:fld>
            <a:endParaRPr lang="en-US"/>
          </a:p>
        </p:txBody>
      </p:sp>
    </p:spTree>
    <p:extLst>
      <p:ext uri="{BB962C8B-B14F-4D97-AF65-F5344CB8AC3E}">
        <p14:creationId xmlns:p14="http://schemas.microsoft.com/office/powerpoint/2010/main" val="332731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Pests require food, a place to hide, and moisture (especially for rodents and bird and not insects) to survive and reproduce. Pest management involves removing sources of food, eliminating places to hide and breed, and eliminating sources of water. Unknowingly we create conditions that permit these</a:t>
            </a:r>
            <a:r>
              <a:rPr lang="en-US" baseline="0" dirty="0" smtClean="0"/>
              <a:t> pests to survive and breed.</a:t>
            </a:r>
            <a:endParaRPr lang="en-US"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8</a:t>
            </a:fld>
            <a:endParaRPr lang="en-US"/>
          </a:p>
        </p:txBody>
      </p:sp>
    </p:spTree>
    <p:extLst>
      <p:ext uri="{BB962C8B-B14F-4D97-AF65-F5344CB8AC3E}">
        <p14:creationId xmlns:p14="http://schemas.microsoft.com/office/powerpoint/2010/main" val="252577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different</a:t>
            </a:r>
            <a:r>
              <a:rPr lang="en-US" baseline="0" dirty="0" smtClean="0"/>
              <a:t> types of pests that might be present in and around a feed mills. Invertebrate pests do not have a backbone and include insects and mites. Their growth, development, and reproduction varies with temperature as they are cold blooded and do not do well at cooler temperatures. Vertebrate pests, those with backbone, are warm blooded. Their growth and reproduction is temperature independent. Typically stored-product insects and mites cause 5-10% loss of your food products. Pests such as rodents and birds can cause anywhere from 5 to 50% loss depending on the degree of infestation and level of pest management.  In addition, insects, rodents, and birds harbor pathogenic organisms; the latter two types of pests have been implicated in many public health diseases.</a:t>
            </a:r>
          </a:p>
          <a:p>
            <a:endParaRPr lang="en-US" baseline="0" dirty="0" smtClean="0"/>
          </a:p>
          <a:p>
            <a:endParaRPr lang="en-US" baseline="0" dirty="0" smtClean="0"/>
          </a:p>
          <a:p>
            <a:r>
              <a:rPr lang="en-US" i="1" u="sng" baseline="0" dirty="0" smtClean="0"/>
              <a:t>Photo of insects, rat and bird: USDA</a:t>
            </a:r>
          </a:p>
          <a:p>
            <a:r>
              <a:rPr lang="en-US" i="1" u="sng" baseline="0" dirty="0" smtClean="0"/>
              <a:t>Photo of cockroach: Virginia Tech</a:t>
            </a:r>
            <a:endParaRPr lang="en-US" i="1" u="sng" dirty="0"/>
          </a:p>
        </p:txBody>
      </p:sp>
      <p:sp>
        <p:nvSpPr>
          <p:cNvPr id="4" name="Slide Number Placeholder 3"/>
          <p:cNvSpPr>
            <a:spLocks noGrp="1"/>
          </p:cNvSpPr>
          <p:nvPr>
            <p:ph type="sldNum" sz="quarter" idx="10"/>
          </p:nvPr>
        </p:nvSpPr>
        <p:spPr/>
        <p:txBody>
          <a:bodyPr/>
          <a:lstStyle/>
          <a:p>
            <a:fld id="{8DAA7545-63A1-452E-A9AE-A9C8A5C0D7C0}" type="slidenum">
              <a:rPr lang="en-US" smtClean="0"/>
              <a:pPr/>
              <a:t>9</a:t>
            </a:fld>
            <a:endParaRPr lang="en-US"/>
          </a:p>
        </p:txBody>
      </p:sp>
    </p:spTree>
    <p:extLst>
      <p:ext uri="{BB962C8B-B14F-4D97-AF65-F5344CB8AC3E}">
        <p14:creationId xmlns:p14="http://schemas.microsoft.com/office/powerpoint/2010/main" val="417467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1666"/>
            <a:ext cx="7772400" cy="1470025"/>
          </a:xfrm>
        </p:spPr>
        <p:txBody>
          <a:bodyPr>
            <a:normAutofit/>
          </a:bodyPr>
          <a:lstStyle>
            <a:lvl1pPr algn="l">
              <a:defRPr sz="4400">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679954"/>
            <a:ext cx="7086600" cy="2120646"/>
          </a:xfrm>
        </p:spPr>
        <p:txBody>
          <a:bodyPr/>
          <a:lstStyle>
            <a:lvl1pPr marL="0" indent="0" algn="l">
              <a:buNone/>
              <a:defRPr>
                <a:solidFill>
                  <a:srgbClr val="5151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D816DA4-4F41-4589-8CB9-9070BF4B7006}"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4DA92-26C9-46DA-9F13-F29E8D48072D}" type="slidenum">
              <a:rPr lang="en-US" smtClean="0"/>
              <a:pPr/>
              <a:t>‹#›</a:t>
            </a:fld>
            <a:endParaRPr lang="en-US"/>
          </a:p>
        </p:txBody>
      </p:sp>
    </p:spTree>
    <p:extLst>
      <p:ext uri="{BB962C8B-B14F-4D97-AF65-F5344CB8AC3E}">
        <p14:creationId xmlns:p14="http://schemas.microsoft.com/office/powerpoint/2010/main" val="213567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D816DA4-4F41-4589-8CB9-9070BF4B7006}" type="datetimeFigureOut">
              <a:rPr lang="en-US" smtClean="0"/>
              <a:pPr/>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4DA92-26C9-46DA-9F13-F29E8D48072D}" type="slidenum">
              <a:rPr lang="en-US" smtClean="0"/>
              <a:pPr/>
              <a:t>‹#›</a:t>
            </a:fld>
            <a:endParaRPr lang="en-US"/>
          </a:p>
        </p:txBody>
      </p:sp>
    </p:spTree>
    <p:extLst>
      <p:ext uri="{BB962C8B-B14F-4D97-AF65-F5344CB8AC3E}">
        <p14:creationId xmlns:p14="http://schemas.microsoft.com/office/powerpoint/2010/main" val="11156187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816DA4-4F41-4589-8CB9-9070BF4B7006}" type="datetimeFigureOut">
              <a:rPr lang="en-US" smtClean="0"/>
              <a:pPr/>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4DA92-26C9-46DA-9F13-F29E8D48072D}" type="slidenum">
              <a:rPr lang="en-US" smtClean="0"/>
              <a:pPr/>
              <a:t>‹#›</a:t>
            </a:fld>
            <a:endParaRPr lang="en-US"/>
          </a:p>
        </p:txBody>
      </p:sp>
    </p:spTree>
    <p:extLst>
      <p:ext uri="{BB962C8B-B14F-4D97-AF65-F5344CB8AC3E}">
        <p14:creationId xmlns:p14="http://schemas.microsoft.com/office/powerpoint/2010/main" val="20831672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16DA4-4F41-4589-8CB9-9070BF4B7006}" type="datetimeFigureOut">
              <a:rPr lang="en-US" smtClean="0"/>
              <a:pPr/>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4DA92-26C9-46DA-9F13-F29E8D48072D}" type="slidenum">
              <a:rPr lang="en-US" smtClean="0"/>
              <a:pPr/>
              <a:t>‹#›</a:t>
            </a:fld>
            <a:endParaRPr lang="en-US"/>
          </a:p>
        </p:txBody>
      </p:sp>
    </p:spTree>
    <p:extLst>
      <p:ext uri="{BB962C8B-B14F-4D97-AF65-F5344CB8AC3E}">
        <p14:creationId xmlns:p14="http://schemas.microsoft.com/office/powerpoint/2010/main" val="42828601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6253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D816DA4-4F41-4589-8CB9-9070BF4B7006}"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4DA92-26C9-46DA-9F13-F29E8D48072D}" type="slidenum">
              <a:rPr lang="en-US" smtClean="0"/>
              <a:pPr/>
              <a:t>‹#›</a:t>
            </a:fld>
            <a:endParaRPr lang="en-US"/>
          </a:p>
        </p:txBody>
      </p:sp>
    </p:spTree>
    <p:extLst>
      <p:ext uri="{BB962C8B-B14F-4D97-AF65-F5344CB8AC3E}">
        <p14:creationId xmlns:p14="http://schemas.microsoft.com/office/powerpoint/2010/main" val="12443365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Images and Capti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0582" y="1600200"/>
            <a:ext cx="1731818" cy="2209800"/>
          </a:xfrm>
        </p:spPr>
        <p:txBody>
          <a:bodyPr/>
          <a:lstStyle>
            <a:lvl1pPr marL="0" indent="0">
              <a:buFontTx/>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6059487" y="3945652"/>
            <a:ext cx="3008313" cy="368459"/>
          </a:xfrm>
        </p:spPr>
        <p:txBody>
          <a:bodyPr/>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D816DA4-4F41-4589-8CB9-9070BF4B7006}"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4DA92-26C9-46DA-9F13-F29E8D48072D}" type="slidenum">
              <a:rPr lang="en-US" smtClean="0"/>
              <a:pPr/>
              <a:t>‹#›</a:t>
            </a:fld>
            <a:endParaRPr lang="en-US"/>
          </a:p>
        </p:txBody>
      </p:sp>
      <p:sp>
        <p:nvSpPr>
          <p:cNvPr id="8" name="Content Placeholder 2"/>
          <p:cNvSpPr>
            <a:spLocks noGrp="1"/>
          </p:cNvSpPr>
          <p:nvPr>
            <p:ph idx="13"/>
          </p:nvPr>
        </p:nvSpPr>
        <p:spPr>
          <a:xfrm>
            <a:off x="457200" y="1600200"/>
            <a:ext cx="5334000" cy="2209800"/>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10" name="Content Placeholder 2"/>
          <p:cNvSpPr>
            <a:spLocks noGrp="1"/>
          </p:cNvSpPr>
          <p:nvPr>
            <p:ph idx="14"/>
          </p:nvPr>
        </p:nvSpPr>
        <p:spPr>
          <a:xfrm>
            <a:off x="457200" y="4343400"/>
            <a:ext cx="6629400" cy="1219200"/>
          </a:xfrm>
        </p:spPr>
        <p:txBody>
          <a:bodyPr/>
          <a:lstStyle>
            <a:lvl1pPr marL="0" indent="0">
              <a:buFontTx/>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12" name="Text Placeholder 3"/>
          <p:cNvSpPr>
            <a:spLocks noGrp="1"/>
          </p:cNvSpPr>
          <p:nvPr>
            <p:ph type="body" sz="half" idx="15"/>
          </p:nvPr>
        </p:nvSpPr>
        <p:spPr>
          <a:xfrm>
            <a:off x="457200" y="5651341"/>
            <a:ext cx="6629400" cy="368459"/>
          </a:xfrm>
        </p:spPr>
        <p:txBody>
          <a:bodyPr/>
          <a:lstStyle>
            <a:lvl1pPr marL="0" indent="0" algn="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385492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16DA4-4F41-4589-8CB9-9070BF4B7006}"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4DA92-26C9-46DA-9F13-F29E8D48072D}" type="slidenum">
              <a:rPr lang="en-US" smtClean="0"/>
              <a:pPr/>
              <a:t>‹#›</a:t>
            </a:fld>
            <a:endParaRPr lang="en-US"/>
          </a:p>
        </p:txBody>
      </p:sp>
    </p:spTree>
    <p:extLst>
      <p:ext uri="{BB962C8B-B14F-4D97-AF65-F5344CB8AC3E}">
        <p14:creationId xmlns:p14="http://schemas.microsoft.com/office/powerpoint/2010/main" val="32479490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816DA4-4F41-4589-8CB9-9070BF4B7006}"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4DA92-26C9-46DA-9F13-F29E8D48072D}" type="slidenum">
              <a:rPr lang="en-US" smtClean="0"/>
              <a:pPr/>
              <a:t>‹#›</a:t>
            </a:fld>
            <a:endParaRPr lang="en-US"/>
          </a:p>
        </p:txBody>
      </p:sp>
      <p:sp>
        <p:nvSpPr>
          <p:cNvPr id="10" name="Content Placeholder 5"/>
          <p:cNvSpPr>
            <a:spLocks noGrp="1"/>
          </p:cNvSpPr>
          <p:nvPr>
            <p:ph sz="quarter" idx="4"/>
          </p:nvPr>
        </p:nvSpPr>
        <p:spPr>
          <a:xfrm>
            <a:off x="381000" y="457200"/>
            <a:ext cx="8458199" cy="5486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83653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16DA4-4F41-4589-8CB9-9070BF4B7006}"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4DA92-26C9-46DA-9F13-F29E8D48072D}" type="slidenum">
              <a:rPr lang="en-US" smtClean="0"/>
              <a:pPr/>
              <a:t>‹#›</a:t>
            </a:fld>
            <a:endParaRPr lang="en-US"/>
          </a:p>
        </p:txBody>
      </p:sp>
    </p:spTree>
    <p:extLst>
      <p:ext uri="{BB962C8B-B14F-4D97-AF65-F5344CB8AC3E}">
        <p14:creationId xmlns:p14="http://schemas.microsoft.com/office/powerpoint/2010/main" val="18794526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165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165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D816DA4-4F41-4589-8CB9-9070BF4B7006}"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4DA92-26C9-46DA-9F13-F29E8D48072D}" type="slidenum">
              <a:rPr lang="en-US" smtClean="0"/>
              <a:pPr/>
              <a:t>‹#›</a:t>
            </a:fld>
            <a:endParaRPr lang="en-US"/>
          </a:p>
        </p:txBody>
      </p:sp>
    </p:spTree>
    <p:extLst>
      <p:ext uri="{BB962C8B-B14F-4D97-AF65-F5344CB8AC3E}">
        <p14:creationId xmlns:p14="http://schemas.microsoft.com/office/powerpoint/2010/main" val="21343867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D816DA4-4F41-4589-8CB9-9070BF4B7006}"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4DA92-26C9-46DA-9F13-F29E8D48072D}" type="slidenum">
              <a:rPr lang="en-US" smtClean="0"/>
              <a:pPr/>
              <a:t>‹#›</a:t>
            </a:fld>
            <a:endParaRPr lang="en-US"/>
          </a:p>
        </p:txBody>
      </p:sp>
    </p:spTree>
    <p:extLst>
      <p:ext uri="{BB962C8B-B14F-4D97-AF65-F5344CB8AC3E}">
        <p14:creationId xmlns:p14="http://schemas.microsoft.com/office/powerpoint/2010/main" val="35701194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D816DA4-4F41-4589-8CB9-9070BF4B7006}"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4DA92-26C9-46DA-9F13-F29E8D48072D}" type="slidenum">
              <a:rPr lang="en-US" smtClean="0"/>
              <a:pPr/>
              <a:t>‹#›</a:t>
            </a:fld>
            <a:endParaRPr lang="en-US"/>
          </a:p>
        </p:txBody>
      </p:sp>
    </p:spTree>
    <p:extLst>
      <p:ext uri="{BB962C8B-B14F-4D97-AF65-F5344CB8AC3E}">
        <p14:creationId xmlns:p14="http://schemas.microsoft.com/office/powerpoint/2010/main" val="3034243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3962400" cy="43434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600201"/>
            <a:ext cx="3657600" cy="4343400"/>
          </a:xfrm>
        </p:spPr>
        <p:txBody>
          <a:bodyPr>
            <a:normAutofit/>
          </a:bodyPr>
          <a:lstStyle>
            <a:lvl1pPr algn="r">
              <a:defRPr sz="1600"/>
            </a:lvl1pPr>
            <a:lvl2pPr algn="r">
              <a:defRPr sz="1600"/>
            </a:lvl2pPr>
            <a:lvl3pPr algn="r">
              <a:defRPr sz="1600"/>
            </a:lvl3pPr>
            <a:lvl4pPr algn="r">
              <a:defRPr sz="1600"/>
            </a:lvl4pPr>
            <a:lvl5pPr algn="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D816DA4-4F41-4589-8CB9-9070BF4B7006}"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4DA92-26C9-46DA-9F13-F29E8D48072D}" type="slidenum">
              <a:rPr lang="en-US" smtClean="0"/>
              <a:pPr/>
              <a:t>‹#›</a:t>
            </a:fld>
            <a:endParaRPr lang="en-US"/>
          </a:p>
        </p:txBody>
      </p:sp>
    </p:spTree>
    <p:extLst>
      <p:ext uri="{BB962C8B-B14F-4D97-AF65-F5344CB8AC3E}">
        <p14:creationId xmlns:p14="http://schemas.microsoft.com/office/powerpoint/2010/main" val="2296371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Grid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2590800" cy="18287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D816DA4-4F41-4589-8CB9-9070BF4B7006}"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4DA92-26C9-46DA-9F13-F29E8D48072D}" type="slidenum">
              <a:rPr lang="en-US" smtClean="0"/>
              <a:pPr/>
              <a:t>‹#›</a:t>
            </a:fld>
            <a:endParaRPr lang="en-US"/>
          </a:p>
        </p:txBody>
      </p:sp>
      <p:sp>
        <p:nvSpPr>
          <p:cNvPr id="10" name="Content Placeholder 2"/>
          <p:cNvSpPr>
            <a:spLocks noGrp="1"/>
          </p:cNvSpPr>
          <p:nvPr>
            <p:ph sz="half" idx="13"/>
          </p:nvPr>
        </p:nvSpPr>
        <p:spPr>
          <a:xfrm>
            <a:off x="6096000" y="1597430"/>
            <a:ext cx="2590800" cy="18287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half" idx="14"/>
          </p:nvPr>
        </p:nvSpPr>
        <p:spPr>
          <a:xfrm>
            <a:off x="3276600" y="1600201"/>
            <a:ext cx="2590800" cy="18287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5"/>
          </p:nvPr>
        </p:nvSpPr>
        <p:spPr>
          <a:xfrm>
            <a:off x="457200" y="3660371"/>
            <a:ext cx="2590800" cy="18287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6"/>
          </p:nvPr>
        </p:nvSpPr>
        <p:spPr>
          <a:xfrm>
            <a:off x="6096000" y="3657600"/>
            <a:ext cx="2590800" cy="18287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sz="half" idx="17"/>
          </p:nvPr>
        </p:nvSpPr>
        <p:spPr>
          <a:xfrm>
            <a:off x="3276600" y="3660371"/>
            <a:ext cx="2590800" cy="18287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58165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Grid 6 Ar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2209800" cy="18287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D816DA4-4F41-4589-8CB9-9070BF4B7006}"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4DA92-26C9-46DA-9F13-F29E8D48072D}" type="slidenum">
              <a:rPr lang="en-US" smtClean="0"/>
              <a:pPr/>
              <a:t>‹#›</a:t>
            </a:fld>
            <a:endParaRPr lang="en-US"/>
          </a:p>
        </p:txBody>
      </p:sp>
      <p:sp>
        <p:nvSpPr>
          <p:cNvPr id="10" name="Content Placeholder 2"/>
          <p:cNvSpPr>
            <a:spLocks noGrp="1"/>
          </p:cNvSpPr>
          <p:nvPr>
            <p:ph sz="half" idx="13"/>
          </p:nvPr>
        </p:nvSpPr>
        <p:spPr>
          <a:xfrm>
            <a:off x="6096000" y="1597430"/>
            <a:ext cx="2590800" cy="18287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half" idx="14"/>
          </p:nvPr>
        </p:nvSpPr>
        <p:spPr>
          <a:xfrm>
            <a:off x="3733800" y="1600201"/>
            <a:ext cx="2133600" cy="18287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6"/>
          </p:nvPr>
        </p:nvSpPr>
        <p:spPr>
          <a:xfrm>
            <a:off x="6096000" y="3657600"/>
            <a:ext cx="2590800" cy="18287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sz="half" idx="17"/>
          </p:nvPr>
        </p:nvSpPr>
        <p:spPr>
          <a:xfrm>
            <a:off x="3276600" y="3660371"/>
            <a:ext cx="2590800" cy="18287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33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99270" y="2180050"/>
            <a:ext cx="845728" cy="44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p:cNvSpPr>
            <a:spLocks noGrp="1"/>
          </p:cNvSpPr>
          <p:nvPr>
            <p:ph sz="half" idx="18"/>
          </p:nvPr>
        </p:nvSpPr>
        <p:spPr>
          <a:xfrm>
            <a:off x="1219200" y="3657600"/>
            <a:ext cx="1908636" cy="18287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6912" y="4257557"/>
            <a:ext cx="768844" cy="40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0978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Grid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3886200" cy="21335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D816DA4-4F41-4589-8CB9-9070BF4B7006}"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4DA92-26C9-46DA-9F13-F29E8D48072D}" type="slidenum">
              <a:rPr lang="en-US" smtClean="0"/>
              <a:pPr/>
              <a:t>‹#›</a:t>
            </a:fld>
            <a:endParaRPr lang="en-US"/>
          </a:p>
        </p:txBody>
      </p:sp>
      <p:sp>
        <p:nvSpPr>
          <p:cNvPr id="16" name="Content Placeholder 2"/>
          <p:cNvSpPr>
            <a:spLocks noGrp="1"/>
          </p:cNvSpPr>
          <p:nvPr>
            <p:ph sz="half" idx="13"/>
          </p:nvPr>
        </p:nvSpPr>
        <p:spPr>
          <a:xfrm>
            <a:off x="457200" y="3886200"/>
            <a:ext cx="3886200" cy="21335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half" idx="14"/>
          </p:nvPr>
        </p:nvSpPr>
        <p:spPr>
          <a:xfrm>
            <a:off x="4800600" y="1600200"/>
            <a:ext cx="3886200" cy="21335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half" idx="15"/>
          </p:nvPr>
        </p:nvSpPr>
        <p:spPr>
          <a:xfrm>
            <a:off x="4800600" y="3886199"/>
            <a:ext cx="3886200" cy="21335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60276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Grid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3886200" cy="44195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D816DA4-4F41-4589-8CB9-9070BF4B7006}"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4DA92-26C9-46DA-9F13-F29E8D48072D}" type="slidenum">
              <a:rPr lang="en-US" smtClean="0"/>
              <a:pPr/>
              <a:t>‹#›</a:t>
            </a:fld>
            <a:endParaRPr lang="en-US"/>
          </a:p>
        </p:txBody>
      </p:sp>
      <p:sp>
        <p:nvSpPr>
          <p:cNvPr id="17" name="Content Placeholder 2"/>
          <p:cNvSpPr>
            <a:spLocks noGrp="1"/>
          </p:cNvSpPr>
          <p:nvPr>
            <p:ph sz="half" idx="14"/>
          </p:nvPr>
        </p:nvSpPr>
        <p:spPr>
          <a:xfrm>
            <a:off x="4800600" y="1600200"/>
            <a:ext cx="3886200" cy="21335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half" idx="15"/>
          </p:nvPr>
        </p:nvSpPr>
        <p:spPr>
          <a:xfrm>
            <a:off x="4800600" y="3886199"/>
            <a:ext cx="3886200" cy="21335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05364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No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3962400" cy="4343400"/>
          </a:xfrm>
        </p:spPr>
        <p:txBody>
          <a:bodyPr>
            <a:normAutofit/>
          </a:bodyPr>
          <a:lstStyle>
            <a:lvl1pPr marL="0" indent="0">
              <a:buNone/>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5029200" y="1600201"/>
            <a:ext cx="3657600" cy="4343400"/>
          </a:xfrm>
        </p:spPr>
        <p:txBody>
          <a:bodyPr>
            <a:normAutofit/>
          </a:bodyPr>
          <a:lstStyle>
            <a:lvl1pPr algn="r">
              <a:defRPr sz="1600"/>
            </a:lvl1pPr>
            <a:lvl2pPr algn="r">
              <a:defRPr sz="1600"/>
            </a:lvl2pPr>
            <a:lvl3pPr algn="r">
              <a:defRPr sz="1600"/>
            </a:lvl3pPr>
            <a:lvl4pPr algn="r">
              <a:defRPr sz="1600"/>
            </a:lvl4pPr>
            <a:lvl5pPr algn="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D816DA4-4F41-4589-8CB9-9070BF4B7006}"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4DA92-26C9-46DA-9F13-F29E8D48072D}" type="slidenum">
              <a:rPr lang="en-US" smtClean="0"/>
              <a:pPr/>
              <a:t>‹#›</a:t>
            </a:fld>
            <a:endParaRPr lang="en-US"/>
          </a:p>
        </p:txBody>
      </p:sp>
    </p:spTree>
    <p:extLst>
      <p:ext uri="{BB962C8B-B14F-4D97-AF65-F5344CB8AC3E}">
        <p14:creationId xmlns:p14="http://schemas.microsoft.com/office/powerpoint/2010/main" val="34059579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495800" y="6356350"/>
            <a:ext cx="1457277"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D816DA4-4F41-4589-8CB9-9070BF4B7006}" type="datetimeFigureOut">
              <a:rPr lang="en-US" smtClean="0"/>
              <a:pPr/>
              <a:t>1/23/2015</a:t>
            </a:fld>
            <a:endParaRPr lang="en-US" dirty="0"/>
          </a:p>
        </p:txBody>
      </p:sp>
      <p:sp>
        <p:nvSpPr>
          <p:cNvPr id="5" name="Footer Placeholder 4"/>
          <p:cNvSpPr>
            <a:spLocks noGrp="1"/>
          </p:cNvSpPr>
          <p:nvPr>
            <p:ph type="ftr" sz="quarter" idx="3"/>
          </p:nvPr>
        </p:nvSpPr>
        <p:spPr>
          <a:xfrm>
            <a:off x="6073140" y="6356350"/>
            <a:ext cx="192786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B4DA92-26C9-46DA-9F13-F29E8D48072D}" type="slidenum">
              <a:rPr lang="en-US" smtClean="0"/>
              <a:pPr/>
              <a:t>‹#›</a:t>
            </a:fld>
            <a:endParaRPr lang="en-US"/>
          </a:p>
        </p:txBody>
      </p:sp>
    </p:spTree>
    <p:extLst>
      <p:ext uri="{BB962C8B-B14F-4D97-AF65-F5344CB8AC3E}">
        <p14:creationId xmlns:p14="http://schemas.microsoft.com/office/powerpoint/2010/main" val="340798474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C0000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mailto:jonesc@ksu.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62000" y="990600"/>
            <a:ext cx="8991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gn="l" eaLnBrk="1" hangingPunct="1">
              <a:lnSpc>
                <a:spcPct val="80000"/>
              </a:lnSpc>
              <a:defRPr/>
            </a:pPr>
            <a:r>
              <a:rPr lang="en-US" sz="4800" b="1" kern="0" dirty="0" smtClean="0">
                <a:solidFill>
                  <a:srgbClr val="000000"/>
                </a:solidFill>
                <a:latin typeface="Arial"/>
                <a:cs typeface="Arial"/>
              </a:rPr>
              <a:t> </a:t>
            </a:r>
          </a:p>
          <a:p>
            <a:pPr algn="l" eaLnBrk="1" hangingPunct="1">
              <a:lnSpc>
                <a:spcPct val="80000"/>
              </a:lnSpc>
              <a:defRPr/>
            </a:pPr>
            <a:r>
              <a:rPr lang="en-US" sz="4400" b="1" kern="0" dirty="0">
                <a:solidFill>
                  <a:srgbClr val="C00000"/>
                </a:solidFill>
                <a:latin typeface="Arial"/>
                <a:cs typeface="Arial"/>
              </a:rPr>
              <a:t>VM 101 | Sanitation and </a:t>
            </a:r>
            <a:r>
              <a:rPr lang="en-US" sz="4400" b="1" kern="0" dirty="0" smtClean="0">
                <a:solidFill>
                  <a:srgbClr val="C00000"/>
                </a:solidFill>
                <a:latin typeface="Arial"/>
                <a:cs typeface="Arial"/>
              </a:rPr>
              <a:t/>
            </a:r>
            <a:br>
              <a:rPr lang="en-US" sz="4400" b="1" kern="0" dirty="0" smtClean="0">
                <a:solidFill>
                  <a:srgbClr val="C00000"/>
                </a:solidFill>
                <a:latin typeface="Arial"/>
                <a:cs typeface="Arial"/>
              </a:rPr>
            </a:br>
            <a:r>
              <a:rPr lang="en-US" sz="4400" b="1" kern="0" dirty="0" smtClean="0">
                <a:solidFill>
                  <a:srgbClr val="C00000"/>
                </a:solidFill>
                <a:latin typeface="Arial"/>
                <a:cs typeface="Arial"/>
              </a:rPr>
              <a:t>Pest </a:t>
            </a:r>
            <a:r>
              <a:rPr lang="en-US" sz="4400" b="1" kern="0" dirty="0">
                <a:solidFill>
                  <a:srgbClr val="C00000"/>
                </a:solidFill>
                <a:latin typeface="Arial"/>
                <a:cs typeface="Arial"/>
              </a:rPr>
              <a:t>Management</a:t>
            </a:r>
          </a:p>
          <a:p>
            <a:pPr algn="l" eaLnBrk="1" hangingPunct="1">
              <a:lnSpc>
                <a:spcPct val="80000"/>
              </a:lnSpc>
              <a:defRPr/>
            </a:pPr>
            <a:endParaRPr lang="en-US" sz="2800" kern="0" dirty="0" smtClean="0">
              <a:solidFill>
                <a:srgbClr val="000000"/>
              </a:solidFill>
              <a:latin typeface="Arial"/>
              <a:cs typeface="Arial"/>
            </a:endParaRPr>
          </a:p>
          <a:p>
            <a:pPr algn="l" eaLnBrk="1" hangingPunct="1">
              <a:lnSpc>
                <a:spcPct val="80000"/>
              </a:lnSpc>
              <a:defRPr/>
            </a:pPr>
            <a:endParaRPr lang="en-US" b="1" kern="0" dirty="0" smtClean="0">
              <a:solidFill>
                <a:srgbClr val="000000"/>
              </a:solidFill>
              <a:latin typeface="Arial"/>
              <a:cs typeface="Arial"/>
            </a:endParaRPr>
          </a:p>
        </p:txBody>
      </p:sp>
      <p:sp>
        <p:nvSpPr>
          <p:cNvPr id="5123" name="Rectangle 4"/>
          <p:cNvSpPr>
            <a:spLocks noChangeArrowheads="1"/>
          </p:cNvSpPr>
          <p:nvPr/>
        </p:nvSpPr>
        <p:spPr bwMode="auto">
          <a:xfrm>
            <a:off x="457200" y="457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5400" b="1" dirty="0" smtClean="0">
                <a:solidFill>
                  <a:schemeClr val="tx1">
                    <a:lumMod val="75000"/>
                  </a:schemeClr>
                </a:solidFill>
                <a:cs typeface="Tahoma" panose="020B0604030504040204" pitchFamily="34" charset="0"/>
              </a:rPr>
              <a:t>WELCOME!</a:t>
            </a:r>
          </a:p>
        </p:txBody>
      </p:sp>
      <p:sp>
        <p:nvSpPr>
          <p:cNvPr id="4" name="Rectangle 3"/>
          <p:cNvSpPr>
            <a:spLocks noGrp="1" noChangeArrowheads="1"/>
          </p:cNvSpPr>
          <p:nvPr>
            <p:ph type="subTitle" idx="1"/>
          </p:nvPr>
        </p:nvSpPr>
        <p:spPr>
          <a:xfrm>
            <a:off x="838200" y="3276600"/>
            <a:ext cx="7086600" cy="2425700"/>
          </a:xfrm>
        </p:spPr>
        <p:txBody>
          <a:bodyPr rtlCol="0">
            <a:noAutofit/>
          </a:bodyPr>
          <a:lstStyle/>
          <a:p>
            <a:pPr>
              <a:lnSpc>
                <a:spcPct val="110000"/>
              </a:lnSpc>
              <a:defRPr/>
            </a:pPr>
            <a:r>
              <a:rPr lang="en-US" sz="2300" b="1" dirty="0">
                <a:solidFill>
                  <a:schemeClr val="tx1">
                    <a:lumMod val="75000"/>
                  </a:schemeClr>
                </a:solidFill>
                <a:latin typeface="Arial" charset="0"/>
                <a:cs typeface="Arial" charset="0"/>
              </a:rPr>
              <a:t>Dr. </a:t>
            </a:r>
            <a:r>
              <a:rPr lang="en-US" sz="2300" b="1" dirty="0" err="1">
                <a:solidFill>
                  <a:schemeClr val="tx1">
                    <a:lumMod val="75000"/>
                  </a:schemeClr>
                </a:solidFill>
                <a:latin typeface="Arial" charset="0"/>
                <a:cs typeface="Arial" charset="0"/>
              </a:rPr>
              <a:t>Bhadriraju</a:t>
            </a:r>
            <a:r>
              <a:rPr lang="en-US" sz="2300" b="1" dirty="0">
                <a:solidFill>
                  <a:schemeClr val="tx1">
                    <a:lumMod val="75000"/>
                  </a:schemeClr>
                </a:solidFill>
                <a:latin typeface="Arial" charset="0"/>
                <a:cs typeface="Arial" charset="0"/>
              </a:rPr>
              <a:t> </a:t>
            </a:r>
            <a:r>
              <a:rPr lang="en-US" sz="2300" b="1" dirty="0" err="1">
                <a:solidFill>
                  <a:schemeClr val="tx1">
                    <a:lumMod val="75000"/>
                  </a:schemeClr>
                </a:solidFill>
                <a:latin typeface="Arial" charset="0"/>
                <a:cs typeface="Arial" charset="0"/>
              </a:rPr>
              <a:t>Subramanyam</a:t>
            </a:r>
            <a:r>
              <a:rPr lang="en-US" sz="2300" b="1" dirty="0">
                <a:solidFill>
                  <a:schemeClr val="tx1">
                    <a:lumMod val="75000"/>
                  </a:schemeClr>
                </a:solidFill>
                <a:latin typeface="Arial" charset="0"/>
                <a:cs typeface="Arial" charset="0"/>
              </a:rPr>
              <a:t> </a:t>
            </a:r>
          </a:p>
          <a:p>
            <a:pPr eaLnBrk="1" fontAlgn="auto" hangingPunct="1">
              <a:lnSpc>
                <a:spcPct val="110000"/>
              </a:lnSpc>
              <a:spcAft>
                <a:spcPts val="0"/>
              </a:spcAft>
              <a:defRPr/>
            </a:pPr>
            <a:r>
              <a:rPr lang="en-US" sz="2300" b="1" dirty="0" smtClean="0">
                <a:solidFill>
                  <a:schemeClr val="tx1">
                    <a:lumMod val="75000"/>
                  </a:schemeClr>
                </a:solidFill>
                <a:latin typeface="Arial" charset="0"/>
                <a:cs typeface="Arial" charset="0"/>
              </a:rPr>
              <a:t>Dr. Cassie Jones</a:t>
            </a:r>
          </a:p>
          <a:p>
            <a:pPr eaLnBrk="1" fontAlgn="auto" hangingPunct="1">
              <a:lnSpc>
                <a:spcPct val="110000"/>
              </a:lnSpc>
              <a:spcAft>
                <a:spcPts val="0"/>
              </a:spcAft>
              <a:defRPr/>
            </a:pPr>
            <a:r>
              <a:rPr lang="en-US" sz="2300" dirty="0" smtClean="0">
                <a:solidFill>
                  <a:schemeClr val="tx1">
                    <a:lumMod val="75000"/>
                  </a:schemeClr>
                </a:solidFill>
                <a:latin typeface="Arial" charset="0"/>
                <a:cs typeface="Arial" charset="0"/>
              </a:rPr>
              <a:t>Kansas State University </a:t>
            </a:r>
          </a:p>
          <a:p>
            <a:pPr eaLnBrk="1" fontAlgn="auto" hangingPunct="1">
              <a:lnSpc>
                <a:spcPct val="110000"/>
              </a:lnSpc>
              <a:spcAft>
                <a:spcPts val="0"/>
              </a:spcAft>
              <a:defRPr/>
            </a:pPr>
            <a:r>
              <a:rPr lang="en-US" sz="2300" dirty="0" smtClean="0">
                <a:solidFill>
                  <a:schemeClr val="tx1">
                    <a:lumMod val="75000"/>
                  </a:schemeClr>
                </a:solidFill>
                <a:latin typeface="Arial" charset="0"/>
                <a:cs typeface="Arial" charset="0"/>
              </a:rPr>
              <a:t>Manhattan, KS</a:t>
            </a:r>
          </a:p>
          <a:p>
            <a:pPr eaLnBrk="1" fontAlgn="auto" hangingPunct="1">
              <a:lnSpc>
                <a:spcPct val="110000"/>
              </a:lnSpc>
              <a:spcAft>
                <a:spcPts val="0"/>
              </a:spcAft>
              <a:defRPr/>
            </a:pPr>
            <a:r>
              <a:rPr lang="en-US" sz="2300" dirty="0" smtClean="0">
                <a:solidFill>
                  <a:schemeClr val="tx1">
                    <a:lumMod val="75000"/>
                  </a:schemeClr>
                </a:solidFill>
                <a:latin typeface="Arial" charset="0"/>
                <a:cs typeface="Arial" charset="0"/>
                <a:hlinkClick r:id="rId4"/>
              </a:rPr>
              <a:t>jonesc@ksu.edu</a:t>
            </a:r>
            <a:endParaRPr lang="en-US" sz="2300" dirty="0" smtClean="0">
              <a:solidFill>
                <a:schemeClr val="tx1">
                  <a:lumMod val="75000"/>
                </a:schemeClr>
              </a:solidFill>
              <a:latin typeface="Arial" charset="0"/>
              <a:cs typeface="Arial" charset="0"/>
            </a:endParaRPr>
          </a:p>
          <a:p>
            <a:pPr eaLnBrk="1" fontAlgn="auto" hangingPunct="1">
              <a:lnSpc>
                <a:spcPct val="80000"/>
              </a:lnSpc>
              <a:spcBef>
                <a:spcPct val="0"/>
              </a:spcBef>
              <a:spcAft>
                <a:spcPts val="0"/>
              </a:spcAft>
              <a:defRPr/>
            </a:pPr>
            <a:endParaRPr lang="en-US" sz="2300" dirty="0" smtClean="0">
              <a:solidFill>
                <a:srgbClr val="333399"/>
              </a:solidFill>
              <a:latin typeface="Arial" charset="0"/>
              <a:cs typeface="Arial" charset="0"/>
            </a:endParaRPr>
          </a:p>
          <a:p>
            <a:pPr eaLnBrk="1" fontAlgn="auto" hangingPunct="1">
              <a:lnSpc>
                <a:spcPct val="80000"/>
              </a:lnSpc>
              <a:spcAft>
                <a:spcPts val="0"/>
              </a:spcAft>
              <a:defRPr/>
            </a:pPr>
            <a:endParaRPr lang="en-US" sz="2300" dirty="0" smtClean="0">
              <a:solidFill>
                <a:srgbClr val="000000"/>
              </a:solidFill>
              <a:latin typeface="Arial" charset="0"/>
              <a:cs typeface="Arial" charset="0"/>
            </a:endParaRPr>
          </a:p>
          <a:p>
            <a:pPr eaLnBrk="1" fontAlgn="auto" hangingPunct="1">
              <a:lnSpc>
                <a:spcPct val="80000"/>
              </a:lnSpc>
              <a:spcAft>
                <a:spcPts val="0"/>
              </a:spcAft>
              <a:defRPr/>
            </a:pPr>
            <a:endParaRPr lang="en-US" sz="2300" b="1" dirty="0" smtClean="0">
              <a:solidFill>
                <a:srgbClr val="000000"/>
              </a:solidFill>
              <a:latin typeface="Arial" charset="0"/>
              <a:cs typeface="Arial"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a:bodyPr>
          <a:lstStyle/>
          <a:p>
            <a:pPr eaLnBrk="1" hangingPunct="1">
              <a:defRPr/>
            </a:pPr>
            <a:r>
              <a:rPr lang="en-US" sz="4000" dirty="0">
                <a:effectLst/>
                <a:latin typeface="Arial" charset="0"/>
                <a:ea typeface="+mn-ea"/>
                <a:cs typeface="Tahoma" charset="0"/>
              </a:rPr>
              <a:t>Stored-Product Insects</a:t>
            </a:r>
          </a:p>
        </p:txBody>
      </p:sp>
      <p:sp>
        <p:nvSpPr>
          <p:cNvPr id="3" name="Content Placeholder 2"/>
          <p:cNvSpPr>
            <a:spLocks noGrp="1"/>
          </p:cNvSpPr>
          <p:nvPr>
            <p:ph idx="1"/>
          </p:nvPr>
        </p:nvSpPr>
        <p:spPr>
          <a:xfrm>
            <a:off x="546847" y="1295400"/>
            <a:ext cx="8534400" cy="5029200"/>
          </a:xfrm>
        </p:spPr>
        <p:txBody>
          <a:bodyPr>
            <a:normAutofit lnSpcReduction="10000"/>
          </a:bodyPr>
          <a:lstStyle/>
          <a:p>
            <a:pPr eaLnBrk="1" hangingPunct="1">
              <a:defRPr/>
            </a:pPr>
            <a:r>
              <a:rPr lang="en-US" sz="2400" b="1" dirty="0" smtClean="0"/>
              <a:t>Feed and reproduce on:</a:t>
            </a:r>
          </a:p>
          <a:p>
            <a:pPr lvl="1" eaLnBrk="1" hangingPunct="1">
              <a:defRPr/>
            </a:pPr>
            <a:r>
              <a:rPr lang="en-US" sz="2400" dirty="0" smtClean="0"/>
              <a:t>Stored raw grain (farms, elevators, feed mills)</a:t>
            </a:r>
          </a:p>
          <a:p>
            <a:pPr lvl="1" eaLnBrk="1" hangingPunct="1">
              <a:defRPr/>
            </a:pPr>
            <a:r>
              <a:rPr lang="en-US" sz="2400" dirty="0" smtClean="0"/>
              <a:t>Milled products</a:t>
            </a:r>
          </a:p>
          <a:p>
            <a:pPr lvl="1" eaLnBrk="1" hangingPunct="1">
              <a:defRPr/>
            </a:pPr>
            <a:r>
              <a:rPr lang="en-US" sz="2400" dirty="0" smtClean="0"/>
              <a:t>Finished feed</a:t>
            </a:r>
          </a:p>
          <a:p>
            <a:pPr eaLnBrk="1" hangingPunct="1">
              <a:defRPr/>
            </a:pPr>
            <a:r>
              <a:rPr lang="en-US" sz="2400" b="1" dirty="0" smtClean="0"/>
              <a:t>Controlled with fumigation</a:t>
            </a:r>
            <a:r>
              <a:rPr lang="en-US" sz="2400" dirty="0" smtClean="0"/>
              <a:t>	</a:t>
            </a:r>
          </a:p>
          <a:p>
            <a:pPr lvl="1" eaLnBrk="1" hangingPunct="1">
              <a:defRPr/>
            </a:pPr>
            <a:r>
              <a:rPr lang="en-US" sz="2400" dirty="0" smtClean="0"/>
              <a:t>Saturate area with pesticide in vapor form to suffocate stored-insect pests</a:t>
            </a:r>
          </a:p>
          <a:p>
            <a:pPr lvl="1" eaLnBrk="1" hangingPunct="1">
              <a:defRPr/>
            </a:pPr>
            <a:r>
              <a:rPr lang="en-US" sz="2400" dirty="0" smtClean="0"/>
              <a:t>Fumigant must be controlled</a:t>
            </a:r>
          </a:p>
          <a:p>
            <a:pPr lvl="2" eaLnBrk="1" hangingPunct="1">
              <a:defRPr/>
            </a:pPr>
            <a:r>
              <a:rPr lang="en-US" sz="2200" dirty="0" smtClean="0"/>
              <a:t>Sealed environment, fumigant release, holding period, ventilation</a:t>
            </a:r>
          </a:p>
          <a:p>
            <a:pPr lvl="2" eaLnBrk="1" hangingPunct="1">
              <a:defRPr/>
            </a:pPr>
            <a:r>
              <a:rPr lang="en-US" sz="2200" dirty="0" smtClean="0"/>
              <a:t>Methyl bromide use now restricted; phosphine, </a:t>
            </a:r>
            <a:br>
              <a:rPr lang="en-US" sz="2200" dirty="0" smtClean="0"/>
            </a:br>
            <a:r>
              <a:rPr lang="en-US" sz="2200" dirty="0" smtClean="0"/>
              <a:t>1,3-dichloropropene</a:t>
            </a:r>
            <a:r>
              <a:rPr lang="en-US" sz="2200" dirty="0" smtClean="0"/>
              <a:t>, chloropicrin, formaldehyde most common</a:t>
            </a:r>
          </a:p>
          <a:p>
            <a:pPr lvl="1" eaLnBrk="1" hangingPunct="1">
              <a:defRPr/>
            </a:pPr>
            <a:endParaRPr lang="en-US" dirty="0" smtClean="0"/>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35858" y="5844050"/>
            <a:ext cx="9108141" cy="1013950"/>
          </a:xfrm>
          <a:prstGeom prst="rect">
            <a:avLst/>
          </a:prstGeom>
        </p:spPr>
      </p:pic>
      <p:sp>
        <p:nvSpPr>
          <p:cNvPr id="258050" name="Rectangle 2"/>
          <p:cNvSpPr>
            <a:spLocks noGrp="1" noChangeArrowheads="1"/>
          </p:cNvSpPr>
          <p:nvPr>
            <p:ph type="title"/>
          </p:nvPr>
        </p:nvSpPr>
        <p:spPr>
          <a:xfrm>
            <a:off x="475128" y="457200"/>
            <a:ext cx="8229600" cy="914400"/>
          </a:xfrm>
        </p:spPr>
        <p:txBody>
          <a:bodyPr>
            <a:normAutofit/>
          </a:bodyPr>
          <a:lstStyle/>
          <a:p>
            <a:pPr eaLnBrk="1" hangingPunct="1">
              <a:defRPr/>
            </a:pPr>
            <a:r>
              <a:rPr lang="en-US" sz="4000" dirty="0" smtClean="0">
                <a:effectLst/>
                <a:latin typeface="Arial" charset="0"/>
                <a:ea typeface="+mn-ea"/>
                <a:cs typeface="Tahoma" charset="0"/>
              </a:rPr>
              <a:t>Rodents</a:t>
            </a:r>
            <a:endParaRPr lang="en-US" sz="4000" dirty="0">
              <a:effectLst/>
              <a:latin typeface="Arial" charset="0"/>
              <a:ea typeface="+mn-ea"/>
              <a:cs typeface="Tahoma" charset="0"/>
            </a:endParaRPr>
          </a:p>
        </p:txBody>
      </p:sp>
      <p:sp>
        <p:nvSpPr>
          <p:cNvPr id="258051" name="Rectangle 3"/>
          <p:cNvSpPr>
            <a:spLocks noGrp="1" noChangeArrowheads="1"/>
          </p:cNvSpPr>
          <p:nvPr>
            <p:ph idx="1"/>
          </p:nvPr>
        </p:nvSpPr>
        <p:spPr>
          <a:xfrm>
            <a:off x="582940" y="1267559"/>
            <a:ext cx="6905298" cy="5516562"/>
          </a:xfrm>
        </p:spPr>
        <p:txBody>
          <a:bodyPr>
            <a:normAutofit/>
          </a:bodyPr>
          <a:lstStyle/>
          <a:p>
            <a:pPr eaLnBrk="1" hangingPunct="1">
              <a:spcBef>
                <a:spcPts val="400"/>
              </a:spcBef>
              <a:spcAft>
                <a:spcPts val="400"/>
              </a:spcAft>
              <a:defRPr/>
            </a:pPr>
            <a:r>
              <a:rPr lang="en-US" sz="2400" dirty="0" smtClean="0"/>
              <a:t>Nocturnal in habit</a:t>
            </a:r>
          </a:p>
          <a:p>
            <a:pPr eaLnBrk="1" hangingPunct="1">
              <a:spcBef>
                <a:spcPts val="400"/>
              </a:spcBef>
              <a:spcAft>
                <a:spcPts val="400"/>
              </a:spcAft>
              <a:defRPr/>
            </a:pPr>
            <a:r>
              <a:rPr lang="en-US" sz="2400" dirty="0" smtClean="0"/>
              <a:t>Excellent swimmers</a:t>
            </a:r>
          </a:p>
          <a:p>
            <a:pPr eaLnBrk="1" hangingPunct="1">
              <a:spcBef>
                <a:spcPts val="400"/>
              </a:spcBef>
              <a:spcAft>
                <a:spcPts val="400"/>
              </a:spcAft>
              <a:defRPr/>
            </a:pPr>
            <a:r>
              <a:rPr lang="en-US" sz="2400" dirty="0" smtClean="0"/>
              <a:t>Good climbers</a:t>
            </a:r>
          </a:p>
          <a:p>
            <a:pPr eaLnBrk="1" hangingPunct="1">
              <a:spcBef>
                <a:spcPts val="400"/>
              </a:spcBef>
              <a:spcAft>
                <a:spcPts val="400"/>
              </a:spcAft>
              <a:defRPr/>
            </a:pPr>
            <a:r>
              <a:rPr lang="en-US" sz="2400" dirty="0" smtClean="0"/>
              <a:t>Good sense of smell and hearing</a:t>
            </a:r>
          </a:p>
          <a:p>
            <a:pPr eaLnBrk="1" hangingPunct="1">
              <a:spcBef>
                <a:spcPts val="400"/>
              </a:spcBef>
              <a:spcAft>
                <a:spcPts val="400"/>
              </a:spcAft>
              <a:defRPr/>
            </a:pPr>
            <a:r>
              <a:rPr lang="en-US" sz="2400" dirty="0" smtClean="0"/>
              <a:t>Can gnaw through wide variety of materials </a:t>
            </a:r>
          </a:p>
          <a:p>
            <a:pPr eaLnBrk="1" hangingPunct="1">
              <a:spcBef>
                <a:spcPts val="400"/>
              </a:spcBef>
              <a:spcAft>
                <a:spcPts val="400"/>
              </a:spcAft>
              <a:defRPr/>
            </a:pPr>
            <a:r>
              <a:rPr lang="en-US" sz="2400" dirty="0" smtClean="0"/>
              <a:t>Can enter through very small openings</a:t>
            </a:r>
          </a:p>
          <a:p>
            <a:pPr lvl="1">
              <a:defRPr/>
            </a:pPr>
            <a:r>
              <a:rPr lang="en-US" sz="2000" dirty="0" smtClean="0"/>
              <a:t>¼” (diameter of a pencil)</a:t>
            </a:r>
          </a:p>
          <a:p>
            <a:pPr eaLnBrk="1" hangingPunct="1">
              <a:defRPr/>
            </a:pPr>
            <a:r>
              <a:rPr lang="en-US" sz="2400" dirty="0" smtClean="0"/>
              <a:t>Tail</a:t>
            </a:r>
          </a:p>
          <a:p>
            <a:pPr lvl="1" eaLnBrk="1" hangingPunct="1">
              <a:spcBef>
                <a:spcPts val="200"/>
              </a:spcBef>
              <a:spcAft>
                <a:spcPts val="200"/>
              </a:spcAft>
              <a:defRPr/>
            </a:pPr>
            <a:r>
              <a:rPr lang="en-US" sz="2000" dirty="0" smtClean="0"/>
              <a:t>Variable length, furry, scaly, or bare</a:t>
            </a:r>
          </a:p>
          <a:p>
            <a:pPr lvl="1" eaLnBrk="1" hangingPunct="1">
              <a:spcBef>
                <a:spcPts val="200"/>
              </a:spcBef>
              <a:spcAft>
                <a:spcPts val="200"/>
              </a:spcAft>
              <a:defRPr/>
            </a:pPr>
            <a:r>
              <a:rPr lang="en-US" sz="2000" dirty="0" smtClean="0"/>
              <a:t>Cools the animal</a:t>
            </a:r>
          </a:p>
          <a:p>
            <a:pPr lvl="1" eaLnBrk="1" hangingPunct="1">
              <a:spcBef>
                <a:spcPts val="200"/>
              </a:spcBef>
              <a:spcAft>
                <a:spcPts val="200"/>
              </a:spcAft>
              <a:defRPr/>
            </a:pPr>
            <a:r>
              <a:rPr lang="en-US" sz="2000" dirty="0" smtClean="0"/>
              <a:t>Prehensile</a:t>
            </a:r>
          </a:p>
          <a:p>
            <a:pPr lvl="1" eaLnBrk="1" hangingPunct="1">
              <a:spcBef>
                <a:spcPts val="200"/>
              </a:spcBef>
              <a:spcAft>
                <a:spcPts val="200"/>
              </a:spcAft>
              <a:defRPr/>
            </a:pPr>
            <a:r>
              <a:rPr lang="en-US" sz="2000" dirty="0" smtClean="0"/>
              <a:t>Provides balance</a:t>
            </a:r>
            <a:endParaRPr lang="en-US" sz="1800" dirty="0" smtClean="0"/>
          </a:p>
          <a:p>
            <a:pPr eaLnBrk="1" hangingPunct="1">
              <a:defRPr/>
            </a:pPr>
            <a:endParaRPr lang="en-US" sz="2000" dirty="0" smtClean="0"/>
          </a:p>
        </p:txBody>
      </p:sp>
      <p:pic>
        <p:nvPicPr>
          <p:cNvPr id="2" name="Picture 1" descr="Mouse climbi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47941" y="4025840"/>
            <a:ext cx="2532074" cy="2540746"/>
          </a:xfrm>
          <a:prstGeom prst="rect">
            <a:avLst/>
          </a:prstGeom>
          <a:ln>
            <a:noFill/>
          </a:ln>
          <a:effectLst>
            <a:outerShdw blurRad="190500" algn="tl" rotWithShape="0">
              <a:srgbClr val="000000">
                <a:alpha val="70000"/>
              </a:srgbClr>
            </a:outerShdw>
          </a:effectLst>
        </p:spPr>
      </p:pic>
      <p:pic>
        <p:nvPicPr>
          <p:cNvPr id="4" name="Picture 3" descr="Rat chew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4320" y="174278"/>
            <a:ext cx="2661280" cy="1774187"/>
          </a:xfrm>
          <a:prstGeom prst="rect">
            <a:avLst/>
          </a:prstGeom>
          <a:ln>
            <a:noFill/>
          </a:ln>
          <a:effectLst>
            <a:outerShdw blurRad="190500" algn="tl" rotWithShape="0">
              <a:srgbClr val="000000">
                <a:alpha val="70000"/>
              </a:srgbClr>
            </a:outerShdw>
          </a:effectLst>
        </p:spPr>
      </p:pic>
      <p:pic>
        <p:nvPicPr>
          <p:cNvPr id="3" name="Picture 2" descr="Rat swimm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3924" y="1098810"/>
            <a:ext cx="2518616" cy="199072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5779577"/>
            <a:ext cx="9144000" cy="1078423"/>
          </a:xfrm>
          <a:prstGeom prst="rect">
            <a:avLst/>
          </a:prstGeom>
        </p:spPr>
      </p:pic>
      <p:sp>
        <p:nvSpPr>
          <p:cNvPr id="261122" name="Rectangle 2"/>
          <p:cNvSpPr>
            <a:spLocks noGrp="1" noChangeArrowheads="1"/>
          </p:cNvSpPr>
          <p:nvPr>
            <p:ph type="title"/>
          </p:nvPr>
        </p:nvSpPr>
        <p:spPr>
          <a:xfrm>
            <a:off x="457200" y="533400"/>
            <a:ext cx="8229600" cy="1143000"/>
          </a:xfrm>
        </p:spPr>
        <p:txBody>
          <a:bodyPr>
            <a:normAutofit/>
          </a:bodyPr>
          <a:lstStyle/>
          <a:p>
            <a:pPr eaLnBrk="1" hangingPunct="1">
              <a:defRPr/>
            </a:pPr>
            <a:r>
              <a:rPr lang="en-US" sz="4000" dirty="0" smtClean="0">
                <a:effectLst/>
                <a:latin typeface="Arial" charset="0"/>
                <a:ea typeface="+mn-ea"/>
                <a:cs typeface="Tahoma" charset="0"/>
              </a:rPr>
              <a:t>Rodents</a:t>
            </a:r>
            <a:endParaRPr lang="en-US" sz="4000" dirty="0">
              <a:effectLst/>
              <a:latin typeface="Arial" charset="0"/>
              <a:ea typeface="+mn-ea"/>
              <a:cs typeface="Tahoma" charset="0"/>
            </a:endParaRPr>
          </a:p>
        </p:txBody>
      </p:sp>
      <p:sp>
        <p:nvSpPr>
          <p:cNvPr id="261123" name="Rectangle 3"/>
          <p:cNvSpPr>
            <a:spLocks noGrp="1" noChangeArrowheads="1"/>
          </p:cNvSpPr>
          <p:nvPr>
            <p:ph idx="1"/>
          </p:nvPr>
        </p:nvSpPr>
        <p:spPr>
          <a:xfrm>
            <a:off x="470647" y="1447800"/>
            <a:ext cx="8686800" cy="5486400"/>
          </a:xfrm>
        </p:spPr>
        <p:txBody>
          <a:bodyPr>
            <a:normAutofit/>
          </a:bodyPr>
          <a:lstStyle/>
          <a:p>
            <a:pPr marL="0" indent="0" eaLnBrk="1" hangingPunct="1">
              <a:spcBef>
                <a:spcPts val="400"/>
              </a:spcBef>
              <a:spcAft>
                <a:spcPts val="400"/>
              </a:spcAft>
              <a:buNone/>
              <a:defRPr/>
            </a:pPr>
            <a:r>
              <a:rPr lang="en-US" sz="2600" b="1" dirty="0" smtClean="0"/>
              <a:t>Problem:</a:t>
            </a:r>
          </a:p>
          <a:p>
            <a:pPr lvl="1">
              <a:spcBef>
                <a:spcPts val="400"/>
              </a:spcBef>
              <a:spcAft>
                <a:spcPts val="400"/>
              </a:spcAft>
              <a:defRPr/>
            </a:pPr>
            <a:r>
              <a:rPr lang="en-US" sz="2400" dirty="0" smtClean="0"/>
              <a:t>Typically 1/5 of our food supply is consumed by rodents</a:t>
            </a:r>
          </a:p>
          <a:p>
            <a:pPr lvl="1">
              <a:spcBef>
                <a:spcPts val="400"/>
              </a:spcBef>
              <a:spcAft>
                <a:spcPts val="400"/>
              </a:spcAft>
              <a:defRPr/>
            </a:pPr>
            <a:r>
              <a:rPr lang="en-US" sz="2400" dirty="0"/>
              <a:t>Burrowing </a:t>
            </a:r>
            <a:r>
              <a:rPr lang="en-US" sz="2400" dirty="0" smtClean="0"/>
              <a:t>damage</a:t>
            </a:r>
          </a:p>
          <a:p>
            <a:pPr lvl="1">
              <a:spcBef>
                <a:spcPts val="400"/>
              </a:spcBef>
              <a:spcAft>
                <a:spcPts val="400"/>
              </a:spcAft>
              <a:defRPr/>
            </a:pPr>
            <a:r>
              <a:rPr lang="en-US" sz="2400" dirty="0" smtClean="0"/>
              <a:t>Growth of teeth: </a:t>
            </a:r>
            <a:r>
              <a:rPr lang="en-US" sz="2400" dirty="0"/>
              <a:t>0.4 mm per day; </a:t>
            </a:r>
            <a:r>
              <a:rPr lang="en-US" sz="2400" dirty="0" smtClean="0"/>
              <a:t>6 </a:t>
            </a:r>
            <a:r>
              <a:rPr lang="en-US" sz="2400" dirty="0"/>
              <a:t>bites per second</a:t>
            </a:r>
          </a:p>
          <a:p>
            <a:pPr lvl="2">
              <a:spcBef>
                <a:spcPts val="400"/>
              </a:spcBef>
              <a:spcAft>
                <a:spcPts val="400"/>
              </a:spcAft>
              <a:defRPr/>
            </a:pPr>
            <a:r>
              <a:rPr lang="en-US" sz="2400" dirty="0" smtClean="0"/>
              <a:t>Risk: Cross-contaminate ingredients, finished feeds</a:t>
            </a:r>
            <a:endParaRPr lang="en-US" sz="2400" dirty="0"/>
          </a:p>
          <a:p>
            <a:pPr lvl="2">
              <a:spcBef>
                <a:spcPts val="400"/>
              </a:spcBef>
              <a:spcAft>
                <a:spcPts val="400"/>
              </a:spcAft>
              <a:defRPr/>
            </a:pPr>
            <a:r>
              <a:rPr lang="en-US" sz="2400" dirty="0" smtClean="0"/>
              <a:t>Risk: disease transmission</a:t>
            </a:r>
          </a:p>
          <a:p>
            <a:pPr marL="914400" lvl="2" indent="0">
              <a:lnSpc>
                <a:spcPct val="80000"/>
              </a:lnSpc>
              <a:buNone/>
              <a:defRPr/>
            </a:pPr>
            <a:endParaRPr lang="en-US" dirty="0" smtClean="0"/>
          </a:p>
        </p:txBody>
      </p:sp>
      <p:pic>
        <p:nvPicPr>
          <p:cNvPr id="2" name="Picture 1" descr="Photo of rodent grease along a wall"/>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74425" y="4495800"/>
            <a:ext cx="4479244" cy="2191998"/>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537699" y="525959"/>
            <a:ext cx="7463301" cy="769441"/>
          </a:xfrm>
          <a:prstGeom prst="rect">
            <a:avLst/>
          </a:prstGeom>
          <a:noFill/>
          <a:ln w="9525">
            <a:noFill/>
            <a:miter lim="800000"/>
            <a:headEnd/>
            <a:tailEnd/>
          </a:ln>
          <a:effectLst/>
        </p:spPr>
        <p:txBody>
          <a:bodyPr wrap="none">
            <a:spAutoFit/>
          </a:bodyPr>
          <a:lstStyle/>
          <a:p>
            <a:pPr>
              <a:buClr>
                <a:srgbClr val="FF3300"/>
              </a:buClr>
              <a:buFont typeface="Wingdings" pitchFamily="2" charset="2"/>
              <a:buNone/>
              <a:defRPr/>
            </a:pPr>
            <a:r>
              <a:rPr lang="en-US" sz="4400" b="1" dirty="0">
                <a:solidFill>
                  <a:srgbClr val="C00000"/>
                </a:solidFill>
                <a:latin typeface="Arial" charset="0"/>
                <a:cs typeface="Tahoma" charset="0"/>
              </a:rPr>
              <a:t>Signs of Rodent Infestation</a:t>
            </a:r>
          </a:p>
        </p:txBody>
      </p:sp>
      <p:sp>
        <p:nvSpPr>
          <p:cNvPr id="2" name="TextBox 1"/>
          <p:cNvSpPr txBox="1"/>
          <p:nvPr/>
        </p:nvSpPr>
        <p:spPr>
          <a:xfrm>
            <a:off x="457200" y="1524000"/>
            <a:ext cx="6477000"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65125" indent="-255588" eaLnBrk="1" hangingPunct="1">
              <a:lnSpc>
                <a:spcPct val="80000"/>
              </a:lnSpc>
              <a:spcBef>
                <a:spcPts val="400"/>
              </a:spcBef>
              <a:buClr>
                <a:schemeClr val="accent1"/>
              </a:buClr>
              <a:buSzPct val="68000"/>
              <a:buFont typeface="Wingdings 3" pitchFamily="18" charset="2"/>
              <a:buChar char=""/>
              <a:defRPr sz="2800">
                <a:latin typeface="Arial" pitchFamily="34" charset="0"/>
                <a:cs typeface="Arial" pitchFamily="34" charset="0"/>
              </a:defRPr>
            </a:lvl1pPr>
            <a:lvl2pPr marL="620713" lvl="1" indent="-228600" eaLnBrk="0" hangingPunct="0">
              <a:lnSpc>
                <a:spcPct val="80000"/>
              </a:lnSpc>
              <a:spcBef>
                <a:spcPts val="325"/>
              </a:spcBef>
              <a:buClr>
                <a:schemeClr val="accent1"/>
              </a:buClr>
              <a:buFont typeface="Verdana" pitchFamily="34" charset="0"/>
              <a:buChar char="◦"/>
              <a:defRPr sz="2800">
                <a:latin typeface="Arial" pitchFamily="34" charset="0"/>
                <a:cs typeface="Arial" pitchFamily="34" charset="0"/>
              </a:defRPr>
            </a:lvl2pPr>
            <a:lvl3pPr marL="858838" lvl="2" indent="-228600" eaLnBrk="0" hangingPunct="0">
              <a:lnSpc>
                <a:spcPct val="80000"/>
              </a:lnSpc>
              <a:spcBef>
                <a:spcPts val="350"/>
              </a:spcBef>
              <a:buClr>
                <a:schemeClr val="accent2"/>
              </a:buClr>
              <a:buSzPct val="100000"/>
              <a:buFont typeface="Wingdings 2" pitchFamily="18" charset="2"/>
              <a:buChar char=""/>
              <a:defRPr>
                <a:latin typeface="Arial" pitchFamily="34" charset="0"/>
                <a:cs typeface="Arial" pitchFamily="34" charset="0"/>
              </a:defRPr>
            </a:lvl3pPr>
            <a:lvl4pPr marL="1143000" indent="-228600" eaLnBrk="0" hangingPunct="0">
              <a:spcBef>
                <a:spcPts val="350"/>
              </a:spcBef>
              <a:buClr>
                <a:schemeClr val="accent2"/>
              </a:buClr>
              <a:buFont typeface="Wingdings 2" pitchFamily="18" charset="2"/>
              <a:buChar char=""/>
              <a:defRPr sz="2300">
                <a:latin typeface="Arial" pitchFamily="34" charset="0"/>
                <a:cs typeface="Arial" pitchFamily="34" charset="0"/>
              </a:defRPr>
            </a:lvl4pPr>
            <a:lvl5pPr marL="1371600" indent="-228600" eaLnBrk="0" hangingPunct="0">
              <a:spcBef>
                <a:spcPts val="350"/>
              </a:spcBef>
              <a:buClr>
                <a:schemeClr val="accent2"/>
              </a:buClr>
              <a:buFont typeface="Wingdings 2" pitchFamily="18" charset="2"/>
              <a:buChar char=""/>
              <a:defRPr sz="2300">
                <a:latin typeface="Arial" pitchFamily="34" charset="0"/>
                <a:cs typeface="Arial" pitchFamily="34" charset="0"/>
              </a:defRPr>
            </a:lvl5pPr>
            <a:lvl6pPr marL="1600200" indent="-228600">
              <a:spcBef>
                <a:spcPts val="350"/>
              </a:spcBef>
              <a:buClr>
                <a:schemeClr val="accent3"/>
              </a:buClr>
              <a:buFont typeface="Wingdings 2"/>
              <a:buChar char=""/>
              <a:defRPr kumimoji="0" sz="1800">
                <a:latin typeface="+mn-lt"/>
              </a:defRPr>
            </a:lvl6pPr>
            <a:lvl7pPr marL="1828800" indent="-228600">
              <a:spcBef>
                <a:spcPts val="350"/>
              </a:spcBef>
              <a:buClr>
                <a:schemeClr val="accent3"/>
              </a:buClr>
              <a:buFont typeface="Wingdings 2"/>
              <a:buChar char=""/>
              <a:defRPr kumimoji="0" sz="1600">
                <a:latin typeface="+mn-lt"/>
              </a:defRPr>
            </a:lvl7pPr>
            <a:lvl8pPr marL="2057400" indent="-228600">
              <a:spcBef>
                <a:spcPts val="350"/>
              </a:spcBef>
              <a:buClr>
                <a:schemeClr val="accent3"/>
              </a:buClr>
              <a:buFont typeface="Wingdings 2"/>
              <a:buChar char=""/>
              <a:defRPr kumimoji="0" sz="1600">
                <a:latin typeface="+mn-lt"/>
              </a:defRPr>
            </a:lvl8pPr>
            <a:lvl9pPr marL="2286000" indent="-228600">
              <a:spcBef>
                <a:spcPts val="350"/>
              </a:spcBef>
              <a:buClr>
                <a:schemeClr val="accent3"/>
              </a:buClr>
              <a:buFont typeface="Wingdings 2"/>
              <a:buChar char=""/>
              <a:defRPr kumimoji="0" sz="1600" baseline="0">
                <a:latin typeface="+mn-lt"/>
              </a:defRPr>
            </a:lvl9pPr>
            <a:extLst/>
          </a:lstStyle>
          <a:p>
            <a:pPr>
              <a:lnSpc>
                <a:spcPct val="110000"/>
              </a:lnSpc>
              <a:spcAft>
                <a:spcPts val="400"/>
              </a:spcAft>
              <a:buClrTx/>
              <a:buSzPct val="100000"/>
              <a:buFont typeface="Arial" panose="020B0604020202020204" pitchFamily="34" charset="0"/>
              <a:buChar char="•"/>
            </a:pPr>
            <a:r>
              <a:rPr lang="en-US" sz="2600" dirty="0"/>
              <a:t>Rodent droppings and urine stains</a:t>
            </a:r>
          </a:p>
          <a:p>
            <a:pPr>
              <a:lnSpc>
                <a:spcPct val="110000"/>
              </a:lnSpc>
              <a:spcAft>
                <a:spcPts val="400"/>
              </a:spcAft>
              <a:buClrTx/>
              <a:buSzPct val="100000"/>
              <a:buFont typeface="Arial" panose="020B0604020202020204" pitchFamily="34" charset="0"/>
              <a:buChar char="•"/>
            </a:pPr>
            <a:r>
              <a:rPr lang="en-US" sz="2600" dirty="0"/>
              <a:t>Rodent tracks</a:t>
            </a:r>
          </a:p>
          <a:p>
            <a:pPr>
              <a:lnSpc>
                <a:spcPct val="110000"/>
              </a:lnSpc>
              <a:spcAft>
                <a:spcPts val="400"/>
              </a:spcAft>
              <a:buClrTx/>
              <a:buSzPct val="100000"/>
              <a:buFont typeface="Arial" panose="020B0604020202020204" pitchFamily="34" charset="0"/>
              <a:buChar char="•"/>
            </a:pPr>
            <a:r>
              <a:rPr lang="en-US" sz="2600" dirty="0"/>
              <a:t>Gnawing damage</a:t>
            </a:r>
          </a:p>
          <a:p>
            <a:pPr>
              <a:lnSpc>
                <a:spcPct val="110000"/>
              </a:lnSpc>
              <a:spcAft>
                <a:spcPts val="400"/>
              </a:spcAft>
              <a:buClrTx/>
              <a:buSzPct val="100000"/>
              <a:buFont typeface="Arial" panose="020B0604020202020204" pitchFamily="34" charset="0"/>
              <a:buChar char="•"/>
            </a:pPr>
            <a:r>
              <a:rPr lang="en-US" sz="2600" dirty="0"/>
              <a:t>Burrows</a:t>
            </a:r>
          </a:p>
          <a:p>
            <a:pPr>
              <a:lnSpc>
                <a:spcPct val="110000"/>
              </a:lnSpc>
              <a:spcAft>
                <a:spcPts val="400"/>
              </a:spcAft>
              <a:buClrTx/>
              <a:buSzPct val="100000"/>
              <a:buFont typeface="Arial" panose="020B0604020202020204" pitchFamily="34" charset="0"/>
              <a:buChar char="•"/>
            </a:pPr>
            <a:r>
              <a:rPr lang="en-US" sz="2600" dirty="0"/>
              <a:t>Runways</a:t>
            </a:r>
          </a:p>
          <a:p>
            <a:pPr>
              <a:lnSpc>
                <a:spcPct val="110000"/>
              </a:lnSpc>
              <a:spcAft>
                <a:spcPts val="400"/>
              </a:spcAft>
              <a:buClrTx/>
              <a:buSzPct val="100000"/>
              <a:buFont typeface="Arial" panose="020B0604020202020204" pitchFamily="34" charset="0"/>
              <a:buChar char="•"/>
            </a:pPr>
            <a:r>
              <a:rPr lang="en-US" sz="2600" dirty="0"/>
              <a:t>Grease marks</a:t>
            </a:r>
          </a:p>
          <a:p>
            <a:pPr>
              <a:lnSpc>
                <a:spcPct val="110000"/>
              </a:lnSpc>
              <a:spcAft>
                <a:spcPts val="400"/>
              </a:spcAft>
              <a:buClrTx/>
              <a:buSzPct val="100000"/>
              <a:buFont typeface="Arial" panose="020B0604020202020204" pitchFamily="34" charset="0"/>
              <a:buChar char="•"/>
            </a:pPr>
            <a:r>
              <a:rPr lang="en-US" sz="2600" dirty="0"/>
              <a:t>Rodent sounds </a:t>
            </a:r>
            <a:r>
              <a:rPr lang="en-US" sz="2600" dirty="0" smtClean="0"/>
              <a:t/>
            </a:r>
            <a:br>
              <a:rPr lang="en-US" sz="2600" dirty="0" smtClean="0"/>
            </a:br>
            <a:r>
              <a:rPr lang="en-US" sz="2600" dirty="0" smtClean="0"/>
              <a:t>and odors</a:t>
            </a:r>
            <a:endParaRPr lang="en-US" sz="2600" dirty="0"/>
          </a:p>
          <a:p>
            <a:endParaRPr lang="en-US" dirty="0"/>
          </a:p>
        </p:txBody>
      </p:sp>
      <p:pic>
        <p:nvPicPr>
          <p:cNvPr id="3" name="Picture 2" descr="Line drawing of side view and top view of rodent ne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0410" y="2547712"/>
            <a:ext cx="5340350" cy="2926087"/>
          </a:xfrm>
          <a:prstGeom prst="rect">
            <a:avLst/>
          </a:prstGeom>
        </p:spPr>
      </p:pic>
      <p:sp>
        <p:nvSpPr>
          <p:cNvPr id="4" name="TextBox 3"/>
          <p:cNvSpPr txBox="1"/>
          <p:nvPr/>
        </p:nvSpPr>
        <p:spPr>
          <a:xfrm>
            <a:off x="5903259" y="5706292"/>
            <a:ext cx="2967501" cy="369332"/>
          </a:xfrm>
          <a:prstGeom prst="rect">
            <a:avLst/>
          </a:prstGeom>
          <a:noFill/>
        </p:spPr>
        <p:txBody>
          <a:bodyPr wrap="square" rtlCol="0">
            <a:spAutoFit/>
          </a:bodyPr>
          <a:lstStyle/>
          <a:p>
            <a:pPr algn="r"/>
            <a:r>
              <a:rPr lang="en-US" sz="1800" i="1" dirty="0" smtClean="0">
                <a:latin typeface="Arial" panose="020B0604020202020204" pitchFamily="34" charset="0"/>
                <a:cs typeface="Arial" panose="020B0604020202020204" pitchFamily="34" charset="0"/>
              </a:rPr>
              <a:t>Image: KSU</a:t>
            </a:r>
            <a:endParaRPr lang="en-US" sz="18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96081"/>
            <a:ext cx="9144000" cy="1417638"/>
          </a:xfrm>
        </p:spPr>
        <p:txBody>
          <a:bodyPr>
            <a:noAutofit/>
          </a:bodyPr>
          <a:lstStyle/>
          <a:p>
            <a:r>
              <a:rPr lang="en-US" sz="4000" dirty="0" smtClean="0"/>
              <a:t>Nesting</a:t>
            </a:r>
            <a:r>
              <a:rPr lang="en-US" sz="4000" dirty="0" smtClean="0">
                <a:effectLst>
                  <a:outerShdw blurRad="38100" dist="38100" dir="2700000" algn="tl">
                    <a:srgbClr val="000000">
                      <a:alpha val="43137"/>
                    </a:srgbClr>
                  </a:outerShdw>
                </a:effectLst>
              </a:rPr>
              <a:t> </a:t>
            </a:r>
            <a:r>
              <a:rPr lang="en-US" sz="4000" dirty="0" smtClean="0"/>
              <a:t>Material</a:t>
            </a:r>
            <a:r>
              <a:rPr lang="en-US" sz="4000" dirty="0" smtClean="0">
                <a:effectLst>
                  <a:outerShdw blurRad="38100" dist="38100" dir="2700000" algn="tl">
                    <a:srgbClr val="000000">
                      <a:alpha val="43137"/>
                    </a:srgbClr>
                  </a:outerShdw>
                </a:effectLst>
              </a:rPr>
              <a:t> </a:t>
            </a:r>
            <a:br>
              <a:rPr lang="en-US" sz="4000" dirty="0" smtClean="0">
                <a:effectLst>
                  <a:outerShdw blurRad="38100" dist="38100" dir="2700000" algn="tl">
                    <a:srgbClr val="000000">
                      <a:alpha val="43137"/>
                    </a:srgbClr>
                  </a:outerShdw>
                </a:effectLst>
              </a:rPr>
            </a:br>
            <a:r>
              <a:rPr lang="en-US" sz="4000" dirty="0" smtClean="0"/>
              <a:t>and</a:t>
            </a:r>
            <a:r>
              <a:rPr lang="en-US" sz="4000" dirty="0" smtClean="0">
                <a:effectLst>
                  <a:outerShdw blurRad="38100" dist="38100" dir="2700000" algn="tl">
                    <a:srgbClr val="000000">
                      <a:alpha val="43137"/>
                    </a:srgbClr>
                  </a:outerShdw>
                </a:effectLst>
              </a:rPr>
              <a:t> </a:t>
            </a:r>
            <a:r>
              <a:rPr lang="en-US" sz="4000" dirty="0" smtClean="0"/>
              <a:t>Rodent</a:t>
            </a:r>
            <a:r>
              <a:rPr lang="en-US" sz="4000" dirty="0" smtClean="0">
                <a:effectLst>
                  <a:outerShdw blurRad="38100" dist="38100" dir="2700000" algn="tl">
                    <a:srgbClr val="000000">
                      <a:alpha val="43137"/>
                    </a:srgbClr>
                  </a:outerShdw>
                </a:effectLst>
              </a:rPr>
              <a:t> </a:t>
            </a:r>
            <a:r>
              <a:rPr lang="en-US" sz="4000" dirty="0" smtClean="0"/>
              <a:t>Damage</a:t>
            </a:r>
            <a:endParaRPr lang="en-US" sz="4000" dirty="0"/>
          </a:p>
        </p:txBody>
      </p:sp>
      <p:pic>
        <p:nvPicPr>
          <p:cNvPr id="4" name="Picture 3" descr="Rodents in a nest"/>
          <p:cNvPicPr>
            <a:picLocks noChangeAspect="1"/>
          </p:cNvPicPr>
          <p:nvPr/>
        </p:nvPicPr>
        <p:blipFill rotWithShape="1">
          <a:blip r:embed="rId3" cstate="print">
            <a:extLst>
              <a:ext uri="{28A0092B-C50C-407E-A947-70E740481C1C}">
                <a14:useLocalDpi xmlns:a14="http://schemas.microsoft.com/office/drawing/2010/main" val="0"/>
              </a:ext>
            </a:extLst>
          </a:blip>
          <a:srcRect r="11792"/>
          <a:stretch/>
        </p:blipFill>
        <p:spPr>
          <a:xfrm>
            <a:off x="3733800" y="2133600"/>
            <a:ext cx="5130232" cy="3918707"/>
          </a:xfrm>
          <a:prstGeom prst="rect">
            <a:avLst/>
          </a:prstGeom>
          <a:ln>
            <a:noFill/>
          </a:ln>
          <a:effectLst>
            <a:outerShdw blurRad="190500" algn="tl" rotWithShape="0">
              <a:srgbClr val="000000">
                <a:alpha val="70000"/>
              </a:srgbClr>
            </a:outerShdw>
          </a:effectLst>
        </p:spPr>
      </p:pic>
      <p:pic>
        <p:nvPicPr>
          <p:cNvPr id="2" name="Picture 1" descr="Rodent hole along a w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306" y="1827166"/>
            <a:ext cx="3975851" cy="2667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7772400" cy="762000"/>
          </a:xfrm>
        </p:spPr>
        <p:txBody>
          <a:bodyPr vert="horz" rtlCol="0" anchor="ctr">
            <a:normAutofit/>
            <a:scene3d>
              <a:camera prst="orthographicFront"/>
              <a:lightRig rig="soft" dir="t"/>
            </a:scene3d>
            <a:sp3d prstMaterial="softEdge">
              <a:bevelT w="25400" h="25400"/>
            </a:sp3d>
          </a:bodyPr>
          <a:lstStyle/>
          <a:p>
            <a:pPr eaLnBrk="1" hangingPunct="1"/>
            <a:r>
              <a:rPr lang="en-US" sz="4000" dirty="0">
                <a:effectLst/>
                <a:latin typeface="Arial" charset="0"/>
                <a:ea typeface="+mn-ea"/>
                <a:cs typeface="Tahoma" charset="0"/>
              </a:rPr>
              <a:t>Birds</a:t>
            </a:r>
            <a:endParaRPr lang="en-US" dirty="0">
              <a:effectLst/>
              <a:latin typeface="Arial" charset="0"/>
              <a:ea typeface="+mn-ea"/>
              <a:cs typeface="Tahoma" charset="0"/>
            </a:endParaRPr>
          </a:p>
        </p:txBody>
      </p:sp>
      <p:sp>
        <p:nvSpPr>
          <p:cNvPr id="87043" name="Rectangle 3"/>
          <p:cNvSpPr>
            <a:spLocks noGrp="1" noChangeArrowheads="1"/>
          </p:cNvSpPr>
          <p:nvPr>
            <p:ph idx="1"/>
          </p:nvPr>
        </p:nvSpPr>
        <p:spPr>
          <a:xfrm>
            <a:off x="533400" y="1472620"/>
            <a:ext cx="7772400" cy="5334000"/>
          </a:xfrm>
        </p:spPr>
        <p:txBody>
          <a:bodyPr>
            <a:normAutofit/>
          </a:bodyPr>
          <a:lstStyle/>
          <a:p>
            <a:pPr eaLnBrk="1" fontAlgn="base" hangingPunct="1">
              <a:spcBef>
                <a:spcPts val="700"/>
              </a:spcBef>
              <a:spcAft>
                <a:spcPts val="700"/>
              </a:spcAft>
              <a:defRPr/>
            </a:pPr>
            <a:r>
              <a:rPr lang="en-US" sz="2400" dirty="0"/>
              <a:t>Subjective and based on </a:t>
            </a:r>
            <a:r>
              <a:rPr lang="en-US" sz="2400" dirty="0" smtClean="0"/>
              <a:t>perception, sensitive issue </a:t>
            </a:r>
            <a:endParaRPr lang="en-US" sz="2400" dirty="0"/>
          </a:p>
          <a:p>
            <a:pPr fontAlgn="base">
              <a:spcBef>
                <a:spcPts val="700"/>
              </a:spcBef>
              <a:spcAft>
                <a:spcPts val="700"/>
              </a:spcAft>
              <a:defRPr/>
            </a:pPr>
            <a:r>
              <a:rPr lang="en-US" sz="2400" dirty="0"/>
              <a:t>Some birds are protected by federal, state, and local laws</a:t>
            </a:r>
          </a:p>
          <a:p>
            <a:pPr eaLnBrk="1" fontAlgn="base" hangingPunct="1">
              <a:spcBef>
                <a:spcPts val="700"/>
              </a:spcBef>
              <a:spcAft>
                <a:spcPts val="700"/>
              </a:spcAft>
              <a:defRPr/>
            </a:pPr>
            <a:r>
              <a:rPr lang="en-US" sz="2400" dirty="0" smtClean="0"/>
              <a:t>Birds </a:t>
            </a:r>
            <a:r>
              <a:rPr lang="en-US" sz="2400" dirty="0"/>
              <a:t>become pests when they enter </a:t>
            </a:r>
            <a:r>
              <a:rPr lang="en-US" sz="2400" dirty="0" smtClean="0"/>
              <a:t>feed mills, </a:t>
            </a:r>
            <a:r>
              <a:rPr lang="en-US" sz="2400" dirty="0"/>
              <a:t>roost near loading docks, build nests in drains/down spouts, defecate on doors/windows, loaf around air intake ducts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7772400" cy="762000"/>
          </a:xfrm>
        </p:spPr>
        <p:txBody>
          <a:bodyPr vert="horz" rtlCol="0" anchor="ctr">
            <a:normAutofit/>
            <a:scene3d>
              <a:camera prst="orthographicFront"/>
              <a:lightRig rig="soft" dir="t"/>
            </a:scene3d>
            <a:sp3d prstMaterial="softEdge">
              <a:bevelT w="25400" h="25400"/>
            </a:sp3d>
          </a:bodyPr>
          <a:lstStyle/>
          <a:p>
            <a:pPr eaLnBrk="1" hangingPunct="1"/>
            <a:r>
              <a:rPr lang="en-US" sz="4000" dirty="0" smtClean="0">
                <a:effectLst/>
                <a:latin typeface="Arial" charset="0"/>
                <a:ea typeface="+mn-ea"/>
                <a:cs typeface="Tahoma" charset="0"/>
              </a:rPr>
              <a:t>Other Pests</a:t>
            </a:r>
            <a:endParaRPr lang="en-US" sz="4000" dirty="0">
              <a:effectLst/>
              <a:latin typeface="Arial" charset="0"/>
              <a:ea typeface="+mn-ea"/>
              <a:cs typeface="Tahoma" charset="0"/>
            </a:endParaRPr>
          </a:p>
        </p:txBody>
      </p:sp>
      <p:sp>
        <p:nvSpPr>
          <p:cNvPr id="87043" name="Rectangle 3"/>
          <p:cNvSpPr>
            <a:spLocks noGrp="1" noChangeArrowheads="1"/>
          </p:cNvSpPr>
          <p:nvPr>
            <p:ph idx="1"/>
          </p:nvPr>
        </p:nvSpPr>
        <p:spPr>
          <a:xfrm>
            <a:off x="591671" y="1676400"/>
            <a:ext cx="8229600" cy="5334000"/>
          </a:xfrm>
        </p:spPr>
        <p:txBody>
          <a:bodyPr>
            <a:normAutofit/>
          </a:bodyPr>
          <a:lstStyle/>
          <a:p>
            <a:pPr marL="0" indent="0" eaLnBrk="1" fontAlgn="base" hangingPunct="1">
              <a:spcBef>
                <a:spcPts val="500"/>
              </a:spcBef>
              <a:spcAft>
                <a:spcPts val="500"/>
              </a:spcAft>
              <a:buNone/>
              <a:defRPr/>
            </a:pPr>
            <a:r>
              <a:rPr lang="en-US" sz="2800" b="1" dirty="0" smtClean="0"/>
              <a:t>Cats and dogs?</a:t>
            </a:r>
          </a:p>
          <a:p>
            <a:pPr lvl="1" eaLnBrk="1" hangingPunct="1">
              <a:spcBef>
                <a:spcPts val="500"/>
              </a:spcBef>
              <a:spcAft>
                <a:spcPts val="500"/>
              </a:spcAft>
              <a:defRPr/>
            </a:pPr>
            <a:r>
              <a:rPr lang="en-US" sz="2500" dirty="0" smtClean="0"/>
              <a:t>Both pests and pest control methods</a:t>
            </a:r>
          </a:p>
          <a:p>
            <a:pPr lvl="1" eaLnBrk="1" hangingPunct="1">
              <a:spcBef>
                <a:spcPts val="500"/>
              </a:spcBef>
              <a:spcAft>
                <a:spcPts val="500"/>
              </a:spcAft>
              <a:defRPr/>
            </a:pPr>
            <a:r>
              <a:rPr lang="en-US" sz="2500" dirty="0" smtClean="0"/>
              <a:t>Discretion of mill management</a:t>
            </a:r>
            <a:endParaRPr lang="en-US" sz="2500" dirty="0"/>
          </a:p>
        </p:txBody>
      </p:sp>
      <p:pic>
        <p:nvPicPr>
          <p:cNvPr id="2050" name="Picture 2" descr="Clip art of cat and dog being lov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667000"/>
            <a:ext cx="3087319" cy="388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798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457200"/>
            <a:ext cx="8229600" cy="1143000"/>
          </a:xfrm>
        </p:spPr>
        <p:txBody>
          <a:bodyPr>
            <a:normAutofit/>
          </a:bodyPr>
          <a:lstStyle/>
          <a:p>
            <a:pPr algn="ctr" eaLnBrk="1" hangingPunct="1">
              <a:defRPr/>
            </a:pPr>
            <a:r>
              <a:rPr lang="en-US" sz="4000" dirty="0">
                <a:latin typeface="Arial" charset="0"/>
                <a:ea typeface="+mn-ea"/>
                <a:cs typeface="Tahoma" charset="0"/>
              </a:rPr>
              <a:t>Why Are Pests Present?</a:t>
            </a:r>
          </a:p>
        </p:txBody>
      </p:sp>
      <p:graphicFrame>
        <p:nvGraphicFramePr>
          <p:cNvPr id="8" name="Diagram 7" descr="Diagram of food, shelter, moisture"/>
          <p:cNvGraphicFramePr/>
          <p:nvPr>
            <p:extLst>
              <p:ext uri="{D42A27DB-BD31-4B8C-83A1-F6EECF244321}">
                <p14:modId xmlns:p14="http://schemas.microsoft.com/office/powerpoint/2010/main" val="3120201949"/>
              </p:ext>
            </p:extLst>
          </p:nvPr>
        </p:nvGraphicFramePr>
        <p:xfrm>
          <a:off x="15240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Rot="1" noChangeArrowheads="1"/>
          </p:cNvSpPr>
          <p:nvPr/>
        </p:nvSpPr>
        <p:spPr bwMode="auto">
          <a:xfrm>
            <a:off x="493059" y="304800"/>
            <a:ext cx="9067800" cy="1143000"/>
          </a:xfrm>
          <a:prstGeom prst="rect">
            <a:avLst/>
          </a:prstGeom>
          <a:extLst/>
        </p:spPr>
        <p:txBody>
          <a:bodyPr vert="horz" rtlCol="0" anchor="ctr">
            <a:normAutofit/>
            <a:scene3d>
              <a:camera prst="orthographicFront"/>
              <a:lightRig rig="soft" dir="t"/>
            </a:scene3d>
            <a:sp3d prstMaterial="softEdge">
              <a:bevelT w="25400" h="25400"/>
            </a:sp3d>
          </a:bodyPr>
          <a:lstStyle/>
          <a:p>
            <a:r>
              <a:rPr lang="en-US" sz="4400" b="1" dirty="0">
                <a:solidFill>
                  <a:srgbClr val="C00000"/>
                </a:solidFill>
                <a:latin typeface="Arial" charset="0"/>
                <a:cs typeface="Tahoma" charset="0"/>
              </a:rPr>
              <a:t>Pest Management Tactics</a:t>
            </a:r>
          </a:p>
        </p:txBody>
      </p:sp>
      <p:sp>
        <p:nvSpPr>
          <p:cNvPr id="15363" name="Rectangle 3"/>
          <p:cNvSpPr>
            <a:spLocks noChangeArrowheads="1"/>
          </p:cNvSpPr>
          <p:nvPr/>
        </p:nvSpPr>
        <p:spPr bwMode="auto">
          <a:xfrm>
            <a:off x="457200" y="15240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566737" indent="-457200">
              <a:spcBef>
                <a:spcPts val="600"/>
              </a:spcBef>
              <a:spcAft>
                <a:spcPts val="600"/>
              </a:spcAft>
              <a:buSzPct val="100000"/>
              <a:buFont typeface="Arial" panose="020B0604020202020204" pitchFamily="34" charset="0"/>
              <a:buChar char="•"/>
            </a:pPr>
            <a:r>
              <a:rPr lang="en-US" sz="2800" dirty="0">
                <a:latin typeface="Arial" pitchFamily="34" charset="0"/>
                <a:cs typeface="Arial" pitchFamily="34" charset="0"/>
              </a:rPr>
              <a:t>Inspection</a:t>
            </a:r>
          </a:p>
          <a:p>
            <a:pPr marL="566737" indent="-457200">
              <a:spcBef>
                <a:spcPts val="600"/>
              </a:spcBef>
              <a:spcAft>
                <a:spcPts val="600"/>
              </a:spcAft>
              <a:buSzPct val="100000"/>
              <a:buFont typeface="Arial" panose="020B0604020202020204" pitchFamily="34" charset="0"/>
              <a:buChar char="•"/>
            </a:pPr>
            <a:r>
              <a:rPr lang="en-US" sz="2800" dirty="0">
                <a:latin typeface="Arial" pitchFamily="34" charset="0"/>
                <a:cs typeface="Arial" pitchFamily="34" charset="0"/>
              </a:rPr>
              <a:t>Sanitation </a:t>
            </a:r>
          </a:p>
          <a:p>
            <a:pPr marL="566737" indent="-457200">
              <a:spcBef>
                <a:spcPts val="600"/>
              </a:spcBef>
              <a:spcAft>
                <a:spcPts val="600"/>
              </a:spcAft>
              <a:buSzPct val="100000"/>
              <a:buFont typeface="Arial" panose="020B0604020202020204" pitchFamily="34" charset="0"/>
              <a:buChar char="•"/>
            </a:pPr>
            <a:r>
              <a:rPr lang="en-US" sz="2800" dirty="0">
                <a:latin typeface="Arial" pitchFamily="34" charset="0"/>
                <a:cs typeface="Arial" pitchFamily="34" charset="0"/>
              </a:rPr>
              <a:t>Exclusion</a:t>
            </a:r>
          </a:p>
          <a:p>
            <a:pPr marL="566737" indent="-457200">
              <a:spcBef>
                <a:spcPts val="600"/>
              </a:spcBef>
              <a:spcAft>
                <a:spcPts val="600"/>
              </a:spcAft>
              <a:buSzPct val="100000"/>
              <a:buFont typeface="Arial" panose="020B0604020202020204" pitchFamily="34" charset="0"/>
              <a:buChar char="•"/>
            </a:pPr>
            <a:r>
              <a:rPr lang="en-US" sz="2800" dirty="0">
                <a:latin typeface="Arial" pitchFamily="34" charset="0"/>
                <a:cs typeface="Arial" pitchFamily="34" charset="0"/>
              </a:rPr>
              <a:t>Landscape design</a:t>
            </a:r>
          </a:p>
          <a:p>
            <a:pPr marL="566737" indent="-457200">
              <a:spcBef>
                <a:spcPts val="600"/>
              </a:spcBef>
              <a:spcAft>
                <a:spcPts val="600"/>
              </a:spcAft>
              <a:buSzPct val="100000"/>
              <a:buFont typeface="Arial" panose="020B0604020202020204" pitchFamily="34" charset="0"/>
              <a:buChar char="•"/>
            </a:pPr>
            <a:r>
              <a:rPr lang="en-US" sz="2800" dirty="0">
                <a:latin typeface="Arial" pitchFamily="34" charset="0"/>
                <a:cs typeface="Arial" pitchFamily="34" charset="0"/>
              </a:rPr>
              <a:t>Building design</a:t>
            </a:r>
          </a:p>
          <a:p>
            <a:pPr marL="566737" indent="-457200">
              <a:spcBef>
                <a:spcPts val="600"/>
              </a:spcBef>
              <a:spcAft>
                <a:spcPts val="600"/>
              </a:spcAft>
              <a:buSzPct val="100000"/>
              <a:buFont typeface="Arial" panose="020B0604020202020204" pitchFamily="34" charset="0"/>
              <a:buChar char="•"/>
            </a:pPr>
            <a:r>
              <a:rPr lang="en-US" sz="2800" dirty="0">
                <a:latin typeface="Arial" pitchFamily="34" charset="0"/>
                <a:cs typeface="Arial" pitchFamily="34" charset="0"/>
              </a:rPr>
              <a:t>Develop scope of pest management services</a:t>
            </a:r>
          </a:p>
        </p:txBody>
      </p:sp>
    </p:spTree>
    <p:extLst>
      <p:ext uri="{BB962C8B-B14F-4D97-AF65-F5344CB8AC3E}">
        <p14:creationId xmlns:p14="http://schemas.microsoft.com/office/powerpoint/2010/main" val="3270428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03238"/>
            <a:ext cx="8839200" cy="868362"/>
          </a:xfrm>
        </p:spPr>
        <p:txBody>
          <a:bodyPr>
            <a:normAutofit/>
          </a:bodyPr>
          <a:lstStyle/>
          <a:p>
            <a:pPr eaLnBrk="1" hangingPunct="1">
              <a:defRPr/>
            </a:pPr>
            <a:r>
              <a:rPr lang="en-US" sz="4000" dirty="0">
                <a:latin typeface="Arial" charset="0"/>
                <a:ea typeface="+mn-ea"/>
                <a:cs typeface="Tahoma" charset="0"/>
              </a:rPr>
              <a:t>Integrated Pest Management</a:t>
            </a:r>
          </a:p>
        </p:txBody>
      </p:sp>
      <p:sp>
        <p:nvSpPr>
          <p:cNvPr id="4099" name="Rectangle 3"/>
          <p:cNvSpPr>
            <a:spLocks noGrp="1" noChangeArrowheads="1"/>
          </p:cNvSpPr>
          <p:nvPr>
            <p:ph idx="1"/>
          </p:nvPr>
        </p:nvSpPr>
        <p:spPr>
          <a:xfrm>
            <a:off x="533400" y="1524000"/>
            <a:ext cx="8229600" cy="4267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nSpc>
                <a:spcPct val="90000"/>
              </a:lnSpc>
              <a:spcBef>
                <a:spcPts val="500"/>
              </a:spcBef>
              <a:spcAft>
                <a:spcPts val="500"/>
              </a:spcAft>
              <a:buNone/>
            </a:pPr>
            <a:r>
              <a:rPr lang="en-US" sz="2800" b="1" dirty="0"/>
              <a:t>Concepts:</a:t>
            </a:r>
          </a:p>
          <a:p>
            <a:pPr marL="457200" lvl="1">
              <a:spcBef>
                <a:spcPts val="500"/>
              </a:spcBef>
              <a:spcAft>
                <a:spcPts val="500"/>
              </a:spcAft>
            </a:pPr>
            <a:r>
              <a:rPr lang="en-US" sz="2800" dirty="0"/>
              <a:t>Manage pests so activity does not reach unacceptable levels</a:t>
            </a:r>
          </a:p>
          <a:p>
            <a:pPr marL="457200" lvl="1">
              <a:spcBef>
                <a:spcPts val="500"/>
              </a:spcBef>
              <a:spcAft>
                <a:spcPts val="500"/>
              </a:spcAft>
            </a:pPr>
            <a:r>
              <a:rPr lang="en-US" sz="2800" dirty="0"/>
              <a:t>Use multiple tactics</a:t>
            </a:r>
          </a:p>
          <a:p>
            <a:pPr marL="457200" lvl="1">
              <a:spcBef>
                <a:spcPts val="500"/>
              </a:spcBef>
              <a:spcAft>
                <a:spcPts val="500"/>
              </a:spcAft>
            </a:pPr>
            <a:r>
              <a:rPr lang="en-US" sz="2800" dirty="0"/>
              <a:t>Use pesticides only as a last resort</a:t>
            </a:r>
          </a:p>
          <a:p>
            <a:pPr marL="457200" lvl="1">
              <a:spcBef>
                <a:spcPts val="500"/>
              </a:spcBef>
              <a:spcAft>
                <a:spcPts val="500"/>
              </a:spcAft>
            </a:pPr>
            <a:r>
              <a:rPr lang="en-US" sz="2800" dirty="0"/>
              <a:t>Prevent access to food, shelter, and moisture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493059" y="460139"/>
            <a:ext cx="88209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Aft>
                <a:spcPts val="0"/>
              </a:spcAft>
            </a:pPr>
            <a:r>
              <a:rPr lang="en-US" sz="4000" b="1" dirty="0">
                <a:solidFill>
                  <a:srgbClr val="C00000"/>
                </a:solidFill>
                <a:cs typeface="Tahoma" charset="0"/>
              </a:rPr>
              <a:t>Module Objectives</a:t>
            </a:r>
          </a:p>
        </p:txBody>
      </p:sp>
      <p:sp>
        <p:nvSpPr>
          <p:cNvPr id="14" name="Rectangle 5"/>
          <p:cNvSpPr txBox="1">
            <a:spLocks noChangeArrowheads="1"/>
          </p:cNvSpPr>
          <p:nvPr/>
        </p:nvSpPr>
        <p:spPr>
          <a:xfrm>
            <a:off x="395536" y="1412776"/>
            <a:ext cx="8460940" cy="468052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90000"/>
              </a:lnSpc>
              <a:spcAft>
                <a:spcPts val="0"/>
              </a:spcAft>
            </a:pPr>
            <a:endParaRPr lang="en-US" dirty="0">
              <a:solidFill>
                <a:prstClr val="black"/>
              </a:solidFill>
            </a:endParaRPr>
          </a:p>
          <a:p>
            <a:pPr lvl="1" fontAlgn="auto">
              <a:lnSpc>
                <a:spcPct val="90000"/>
              </a:lnSpc>
              <a:spcAft>
                <a:spcPts val="0"/>
              </a:spcAft>
            </a:pPr>
            <a:endParaRPr lang="en-US" u="sng" dirty="0">
              <a:solidFill>
                <a:prstClr val="black"/>
              </a:solidFill>
            </a:endParaRPr>
          </a:p>
          <a:p>
            <a:pPr lvl="1" fontAlgn="auto">
              <a:lnSpc>
                <a:spcPct val="90000"/>
              </a:lnSpc>
              <a:spcAft>
                <a:spcPts val="0"/>
              </a:spcAft>
              <a:buFontTx/>
              <a:buNone/>
            </a:pPr>
            <a:endParaRPr lang="en-US" dirty="0" smtClean="0">
              <a:solidFill>
                <a:prstClr val="black"/>
              </a:solidFill>
              <a:latin typeface="Bookman Old Style"/>
            </a:endParaRPr>
          </a:p>
          <a:p>
            <a:pPr lvl="1" fontAlgn="auto">
              <a:lnSpc>
                <a:spcPct val="90000"/>
              </a:lnSpc>
              <a:spcAft>
                <a:spcPts val="0"/>
              </a:spcAft>
              <a:buFontTx/>
              <a:buNone/>
            </a:pPr>
            <a:endParaRPr lang="en-US" dirty="0" smtClean="0">
              <a:solidFill>
                <a:prstClr val="black"/>
              </a:solidFill>
              <a:latin typeface="Bookman Old Style"/>
            </a:endParaRPr>
          </a:p>
          <a:p>
            <a:pPr lvl="1" fontAlgn="auto">
              <a:lnSpc>
                <a:spcPct val="90000"/>
              </a:lnSpc>
              <a:spcAft>
                <a:spcPts val="0"/>
              </a:spcAft>
              <a:buFontTx/>
              <a:buNone/>
            </a:pPr>
            <a:endParaRPr lang="en-US" dirty="0" smtClean="0">
              <a:solidFill>
                <a:prstClr val="black"/>
              </a:solidFill>
              <a:latin typeface="Bookman Old Style"/>
            </a:endParaRPr>
          </a:p>
          <a:p>
            <a:pPr marL="0" indent="0" fontAlgn="auto">
              <a:lnSpc>
                <a:spcPct val="90000"/>
              </a:lnSpc>
              <a:spcAft>
                <a:spcPts val="0"/>
              </a:spcAft>
              <a:buFont typeface="Arial"/>
              <a:buNone/>
            </a:pPr>
            <a:endParaRPr lang="en-US" dirty="0" smtClean="0">
              <a:solidFill>
                <a:prstClr val="black"/>
              </a:solidFill>
              <a:latin typeface="Bookman Old Style"/>
            </a:endParaRPr>
          </a:p>
        </p:txBody>
      </p:sp>
      <p:sp>
        <p:nvSpPr>
          <p:cNvPr id="5" name="Content Placeholder 4"/>
          <p:cNvSpPr>
            <a:spLocks noGrp="1"/>
          </p:cNvSpPr>
          <p:nvPr>
            <p:ph idx="1"/>
          </p:nvPr>
        </p:nvSpPr>
        <p:spPr>
          <a:xfrm>
            <a:off x="426368" y="1249834"/>
            <a:ext cx="8399276" cy="4843462"/>
          </a:xfrm>
        </p:spPr>
        <p:txBody>
          <a:bodyPr>
            <a:normAutofit/>
          </a:bodyPr>
          <a:lstStyle/>
          <a:p>
            <a:pPr marL="457200" indent="-349250">
              <a:spcBef>
                <a:spcPts val="0"/>
              </a:spcBef>
              <a:spcAft>
                <a:spcPts val="1200"/>
              </a:spcAft>
              <a:buNone/>
            </a:pPr>
            <a:r>
              <a:rPr lang="en-US" sz="2400" dirty="0" smtClean="0"/>
              <a:t>1. </a:t>
            </a:r>
            <a:r>
              <a:rPr lang="en-US" sz="2400" dirty="0"/>
              <a:t>Identify individuals responsible for sanitation of specific process centers within the feed manufacturing facility.</a:t>
            </a:r>
          </a:p>
          <a:p>
            <a:pPr marL="457200" indent="-349250">
              <a:spcBef>
                <a:spcPts val="0"/>
              </a:spcBef>
              <a:spcAft>
                <a:spcPts val="1200"/>
              </a:spcAft>
              <a:buNone/>
            </a:pPr>
            <a:r>
              <a:rPr lang="en-US" sz="2400" dirty="0" smtClean="0"/>
              <a:t>2. </a:t>
            </a:r>
            <a:r>
              <a:rPr lang="en-US" sz="2400" dirty="0"/>
              <a:t>Recognize common pests and hazards associated with their presence in feed ingredients and within the facility in </a:t>
            </a:r>
            <a:r>
              <a:rPr lang="en-US" sz="2400" dirty="0" smtClean="0"/>
              <a:t>general</a:t>
            </a:r>
          </a:p>
          <a:p>
            <a:pPr marL="457200" indent="-349250">
              <a:spcBef>
                <a:spcPts val="0"/>
              </a:spcBef>
              <a:spcAft>
                <a:spcPts val="1200"/>
              </a:spcAft>
              <a:buNone/>
            </a:pPr>
            <a:r>
              <a:rPr lang="en-US" sz="2400" dirty="0" smtClean="0"/>
              <a:t>3. </a:t>
            </a:r>
            <a:r>
              <a:rPr lang="en-US" sz="2400" dirty="0"/>
              <a:t>Identify the components of a pest control program, including personnel and preventive practices used to reduce pests</a:t>
            </a:r>
            <a:r>
              <a:rPr lang="en-US" sz="2400" dirty="0" smtClean="0"/>
              <a:t>.</a:t>
            </a:r>
            <a:endParaRPr lang="en-US" sz="2400" dirty="0"/>
          </a:p>
          <a:p>
            <a:pPr marL="457200" indent="-349250">
              <a:spcBef>
                <a:spcPts val="0"/>
              </a:spcBef>
              <a:spcAft>
                <a:spcPts val="1200"/>
              </a:spcAft>
              <a:buNone/>
            </a:pPr>
            <a:r>
              <a:rPr lang="en-US" sz="2400" dirty="0"/>
              <a:t>4. Recognize methods of pest control, including active methods as well as documentation of actions relating to pest management</a:t>
            </a:r>
          </a:p>
        </p:txBody>
      </p:sp>
    </p:spTree>
    <p:extLst>
      <p:ext uri="{BB962C8B-B14F-4D97-AF65-F5344CB8AC3E}">
        <p14:creationId xmlns:p14="http://schemas.microsoft.com/office/powerpoint/2010/main" val="2224905746"/>
      </p:ext>
    </p:extLst>
  </p:cSld>
  <p:clrMapOvr>
    <a:masterClrMapping/>
  </p:clrMapOvr>
  <mc:AlternateContent xmlns:mc="http://schemas.openxmlformats.org/markup-compatibility/2006" xmlns:p14="http://schemas.microsoft.com/office/powerpoint/2010/main">
    <mc:Choice Requires="p14">
      <p:transition spd="slow" p14:dur="2000" advTm="11048"/>
    </mc:Choice>
    <mc:Fallback xmlns="">
      <p:transition spd="slow" advTm="1104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76" y="228600"/>
            <a:ext cx="9067800" cy="1143000"/>
          </a:xfrm>
        </p:spPr>
        <p:txBody>
          <a:bodyPr>
            <a:noAutofit/>
          </a:bodyPr>
          <a:lstStyle/>
          <a:p>
            <a:pPr eaLnBrk="1" hangingPunct="1">
              <a:defRPr/>
            </a:pPr>
            <a:r>
              <a:rPr lang="en-US" sz="4400" dirty="0">
                <a:latin typeface="Arial" charset="0"/>
                <a:ea typeface="+mn-ea"/>
                <a:cs typeface="Tahoma" charset="0"/>
              </a:rPr>
              <a:t>IPM: </a:t>
            </a:r>
            <a:r>
              <a:rPr lang="en-US" sz="4000" dirty="0" smtClean="0">
                <a:latin typeface="Arial" charset="0"/>
                <a:ea typeface="+mn-ea"/>
                <a:cs typeface="Tahoma" charset="0"/>
              </a:rPr>
              <a:t/>
            </a:r>
            <a:br>
              <a:rPr lang="en-US" sz="4000" dirty="0" smtClean="0">
                <a:latin typeface="Arial" charset="0"/>
                <a:ea typeface="+mn-ea"/>
                <a:cs typeface="Tahoma" charset="0"/>
              </a:rPr>
            </a:br>
            <a:r>
              <a:rPr lang="en-US" dirty="0" smtClean="0">
                <a:latin typeface="Arial" charset="0"/>
                <a:ea typeface="+mn-ea"/>
                <a:cs typeface="Tahoma" charset="0"/>
              </a:rPr>
              <a:t>Inspect</a:t>
            </a:r>
            <a:r>
              <a:rPr lang="en-US" dirty="0">
                <a:latin typeface="Arial" charset="0"/>
                <a:ea typeface="+mn-ea"/>
                <a:cs typeface="Tahoma" charset="0"/>
              </a:rPr>
              <a:t>, Monitor, Assess, Evaluate </a:t>
            </a:r>
            <a:endParaRPr lang="en-US" sz="4000" dirty="0">
              <a:latin typeface="Arial" charset="0"/>
              <a:ea typeface="+mn-ea"/>
              <a:cs typeface="Tahoma" charset="0"/>
            </a:endParaRPr>
          </a:p>
        </p:txBody>
      </p:sp>
      <p:sp>
        <p:nvSpPr>
          <p:cNvPr id="3" name="Content Placeholder 2"/>
          <p:cNvSpPr>
            <a:spLocks noGrp="1"/>
          </p:cNvSpPr>
          <p:nvPr>
            <p:ph idx="1"/>
          </p:nvPr>
        </p:nvSpPr>
        <p:spPr>
          <a:xfrm>
            <a:off x="533400" y="1524000"/>
            <a:ext cx="8534400" cy="4267200"/>
          </a:xfrm>
        </p:spPr>
        <p:txBody>
          <a:bodyPr>
            <a:noAutofit/>
          </a:bodyPr>
          <a:lstStyle/>
          <a:p>
            <a:pPr eaLnBrk="1" hangingPunct="1">
              <a:defRPr/>
            </a:pPr>
            <a:r>
              <a:rPr lang="en-US" sz="2400" b="1" dirty="0" smtClean="0"/>
              <a:t>Inspection</a:t>
            </a:r>
          </a:p>
          <a:p>
            <a:pPr lvl="1" eaLnBrk="1" hangingPunct="1">
              <a:spcBef>
                <a:spcPts val="200"/>
              </a:spcBef>
              <a:spcAft>
                <a:spcPts val="200"/>
              </a:spcAft>
              <a:defRPr/>
            </a:pPr>
            <a:r>
              <a:rPr lang="en-US" sz="2200" dirty="0" smtClean="0"/>
              <a:t>Visually inspect inbound and outbound material, mill interior and exterior</a:t>
            </a:r>
          </a:p>
          <a:p>
            <a:pPr lvl="1" eaLnBrk="1" hangingPunct="1">
              <a:spcBef>
                <a:spcPts val="200"/>
              </a:spcBef>
              <a:spcAft>
                <a:spcPts val="200"/>
              </a:spcAft>
              <a:defRPr/>
            </a:pPr>
            <a:r>
              <a:rPr lang="en-US" sz="2200" dirty="0" smtClean="0"/>
              <a:t>Identify source of pests, sanitation issues</a:t>
            </a:r>
          </a:p>
          <a:p>
            <a:pPr lvl="1" eaLnBrk="1" hangingPunct="1">
              <a:spcBef>
                <a:spcPts val="200"/>
              </a:spcBef>
              <a:spcAft>
                <a:spcPts val="200"/>
              </a:spcAft>
              <a:defRPr/>
            </a:pPr>
            <a:r>
              <a:rPr lang="en-US" sz="2200" dirty="0" smtClean="0"/>
              <a:t>Correct obvious issues</a:t>
            </a:r>
          </a:p>
          <a:p>
            <a:pPr eaLnBrk="1" hangingPunct="1">
              <a:defRPr/>
            </a:pPr>
            <a:r>
              <a:rPr lang="en-US" sz="2400" b="1" dirty="0" smtClean="0"/>
              <a:t>Monitoring</a:t>
            </a:r>
          </a:p>
          <a:p>
            <a:pPr lvl="1" eaLnBrk="1" hangingPunct="1">
              <a:defRPr/>
            </a:pPr>
            <a:r>
              <a:rPr lang="en-US" sz="2200" dirty="0" smtClean="0"/>
              <a:t>Traps and mechanical devices</a:t>
            </a:r>
          </a:p>
          <a:p>
            <a:pPr eaLnBrk="1" hangingPunct="1">
              <a:defRPr/>
            </a:pPr>
            <a:r>
              <a:rPr lang="en-US" sz="2400" b="1" dirty="0" smtClean="0"/>
              <a:t>Assessing</a:t>
            </a:r>
          </a:p>
          <a:p>
            <a:pPr lvl="1" eaLnBrk="1" hangingPunct="1">
              <a:spcBef>
                <a:spcPts val="200"/>
              </a:spcBef>
              <a:defRPr/>
            </a:pPr>
            <a:r>
              <a:rPr lang="en-US" sz="2200" dirty="0" smtClean="0"/>
              <a:t>Pest density and distribution</a:t>
            </a:r>
          </a:p>
          <a:p>
            <a:pPr eaLnBrk="1" hangingPunct="1">
              <a:defRPr/>
            </a:pPr>
            <a:r>
              <a:rPr lang="en-US" sz="2400" b="1" dirty="0" smtClean="0"/>
              <a:t>Evaluation</a:t>
            </a:r>
          </a:p>
          <a:p>
            <a:pPr lvl="1" eaLnBrk="1" hangingPunct="1">
              <a:spcBef>
                <a:spcPts val="200"/>
              </a:spcBef>
              <a:defRPr/>
            </a:pPr>
            <a:r>
              <a:rPr lang="en-US" sz="2200" dirty="0" smtClean="0"/>
              <a:t>Implement tactics, evaluate impacts/benefits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Photo of crack under rolling 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3895165"/>
            <a:ext cx="2667000" cy="1998663"/>
          </a:xfrm>
          <a:prstGeom prst="rect">
            <a:avLst/>
          </a:prstGeom>
          <a:ln>
            <a:noFill/>
          </a:ln>
          <a:effectLst>
            <a:outerShdw blurRad="190500" algn="tl" rotWithShape="0">
              <a:srgbClr val="000000">
                <a:alpha val="70000"/>
              </a:srgbClr>
            </a:outerShdw>
          </a:effectLst>
        </p:spPr>
      </p:pic>
      <p:pic>
        <p:nvPicPr>
          <p:cNvPr id="66563" name="Picture 5" descr="Photo of mouse hole in wal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299"/>
          <a:stretch/>
        </p:blipFill>
        <p:spPr bwMode="auto">
          <a:xfrm>
            <a:off x="3352800" y="3855384"/>
            <a:ext cx="2819400" cy="2002491"/>
          </a:xfrm>
          <a:prstGeom prst="rect">
            <a:avLst/>
          </a:prstGeom>
          <a:ln>
            <a:noFill/>
          </a:ln>
          <a:effectLst>
            <a:outerShdw blurRad="190500" algn="tl" rotWithShape="0">
              <a:srgbClr val="000000">
                <a:alpha val="70000"/>
              </a:srgbClr>
            </a:outerShdw>
          </a:effectLst>
        </p:spPr>
      </p:pic>
      <p:pic>
        <p:nvPicPr>
          <p:cNvPr id="66564" name="Picture 6" descr="Photo of open wind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1752600"/>
            <a:ext cx="2590800" cy="1943100"/>
          </a:xfrm>
          <a:prstGeom prst="rect">
            <a:avLst/>
          </a:prstGeom>
          <a:ln>
            <a:noFill/>
          </a:ln>
          <a:effectLst>
            <a:outerShdw blurRad="190500" algn="tl" rotWithShape="0">
              <a:srgbClr val="000000">
                <a:alpha val="70000"/>
              </a:srgbClr>
            </a:outerShdw>
          </a:effectLst>
        </p:spPr>
      </p:pic>
      <p:pic>
        <p:nvPicPr>
          <p:cNvPr id="66565" name="Picture 7" descr="Photo of door to offi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1752600"/>
            <a:ext cx="2540000" cy="1905000"/>
          </a:xfrm>
          <a:prstGeom prst="rect">
            <a:avLst/>
          </a:prstGeom>
          <a:ln>
            <a:noFill/>
          </a:ln>
          <a:effectLst>
            <a:outerShdw blurRad="190500" algn="tl" rotWithShape="0">
              <a:srgbClr val="000000">
                <a:alpha val="70000"/>
              </a:srgbClr>
            </a:outerShdw>
          </a:effectLst>
        </p:spPr>
      </p:pic>
      <p:pic>
        <p:nvPicPr>
          <p:cNvPr id="66566" name="Picture 8" descr="Photo of door to warehouse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1752600"/>
            <a:ext cx="2616200" cy="1962150"/>
          </a:xfrm>
          <a:prstGeom prst="rect">
            <a:avLst/>
          </a:prstGeom>
          <a:ln>
            <a:noFill/>
          </a:ln>
          <a:effectLst>
            <a:outerShdw blurRad="190500" algn="tl" rotWithShape="0">
              <a:srgbClr val="000000">
                <a:alpha val="70000"/>
              </a:srgbClr>
            </a:outerShdw>
          </a:effectLst>
        </p:spPr>
      </p:pic>
      <p:pic>
        <p:nvPicPr>
          <p:cNvPr id="66567" name="Picture 9" descr="Photo of opening around pipe "/>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4985"/>
          <a:stretch/>
        </p:blipFill>
        <p:spPr bwMode="auto">
          <a:xfrm>
            <a:off x="6350000" y="3882347"/>
            <a:ext cx="2242670" cy="1948563"/>
          </a:xfrm>
          <a:prstGeom prst="rect">
            <a:avLst/>
          </a:prstGeom>
          <a:ln>
            <a:noFill/>
          </a:ln>
          <a:effectLst>
            <a:outerShdw blurRad="190500" algn="tl" rotWithShape="0">
              <a:srgbClr val="000000">
                <a:alpha val="70000"/>
              </a:srgbClr>
            </a:outerShdw>
          </a:effectLst>
        </p:spPr>
      </p:pic>
      <p:sp>
        <p:nvSpPr>
          <p:cNvPr id="67594" name="Text Box 10"/>
          <p:cNvSpPr txBox="1">
            <a:spLocks noChangeArrowheads="1"/>
          </p:cNvSpPr>
          <p:nvPr/>
        </p:nvSpPr>
        <p:spPr bwMode="auto">
          <a:xfrm>
            <a:off x="85611" y="556259"/>
            <a:ext cx="8783804" cy="707886"/>
          </a:xfrm>
          <a:prstGeom prst="rect">
            <a:avLst/>
          </a:prstGeom>
          <a:noFill/>
          <a:ln w="9525">
            <a:noFill/>
            <a:miter lim="800000"/>
            <a:headEnd/>
            <a:tailEnd/>
          </a:ln>
          <a:effectLst/>
        </p:spPr>
        <p:txBody>
          <a:bodyPr wrap="square">
            <a:spAutoFit/>
          </a:bodyPr>
          <a:lstStyle/>
          <a:p>
            <a:pPr algn="ctr">
              <a:defRPr/>
            </a:pPr>
            <a:r>
              <a:rPr lang="en-US" sz="4000" b="1" dirty="0">
                <a:solidFill>
                  <a:srgbClr val="C00000"/>
                </a:solidFill>
                <a:latin typeface="Arial" charset="0"/>
                <a:cs typeface="Tahoma" charset="0"/>
              </a:rPr>
              <a:t>Inspection: Deny Pest Entry</a:t>
            </a:r>
          </a:p>
        </p:txBody>
      </p:sp>
      <p:sp>
        <p:nvSpPr>
          <p:cNvPr id="66569" name="Line 11"/>
          <p:cNvSpPr>
            <a:spLocks noChangeShapeType="1"/>
          </p:cNvSpPr>
          <p:nvPr/>
        </p:nvSpPr>
        <p:spPr bwMode="auto">
          <a:xfrm flipV="1">
            <a:off x="4096513" y="5050631"/>
            <a:ext cx="762000" cy="533400"/>
          </a:xfrm>
          <a:prstGeom prst="line">
            <a:avLst/>
          </a:prstGeom>
          <a:noFill/>
          <a:ln w="76200">
            <a:solidFill>
              <a:srgbClr val="FF3300"/>
            </a:solidFill>
            <a:round/>
            <a:headEnd/>
            <a:tailEnd type="triangle" w="med" len="med"/>
          </a:ln>
        </p:spPr>
        <p:txBody>
          <a:bodyPr/>
          <a:lstStyle/>
          <a:p>
            <a:endParaRPr lang="en-US"/>
          </a:p>
        </p:txBody>
      </p:sp>
      <p:sp>
        <p:nvSpPr>
          <p:cNvPr id="66570" name="Line 12"/>
          <p:cNvSpPr>
            <a:spLocks noChangeShapeType="1"/>
          </p:cNvSpPr>
          <p:nvPr/>
        </p:nvSpPr>
        <p:spPr bwMode="auto">
          <a:xfrm flipV="1">
            <a:off x="1255432" y="5018321"/>
            <a:ext cx="762000" cy="533400"/>
          </a:xfrm>
          <a:prstGeom prst="line">
            <a:avLst/>
          </a:prstGeom>
          <a:noFill/>
          <a:ln w="76200">
            <a:solidFill>
              <a:srgbClr val="FF3300"/>
            </a:solidFill>
            <a:round/>
            <a:headEnd/>
            <a:tailEnd type="triangle" w="med" len="med"/>
          </a:ln>
        </p:spPr>
        <p:txBody>
          <a:bodyPr/>
          <a:lstStyle/>
          <a:p>
            <a:endParaRPr lang="en-US"/>
          </a:p>
        </p:txBody>
      </p:sp>
      <p:sp>
        <p:nvSpPr>
          <p:cNvPr id="66571" name="Line 13"/>
          <p:cNvSpPr>
            <a:spLocks noChangeShapeType="1"/>
          </p:cNvSpPr>
          <p:nvPr/>
        </p:nvSpPr>
        <p:spPr bwMode="auto">
          <a:xfrm flipV="1">
            <a:off x="6534913" y="4627796"/>
            <a:ext cx="762000" cy="533400"/>
          </a:xfrm>
          <a:prstGeom prst="line">
            <a:avLst/>
          </a:prstGeom>
          <a:noFill/>
          <a:ln w="76200">
            <a:solidFill>
              <a:srgbClr val="FF3300"/>
            </a:solidFill>
            <a:round/>
            <a:headEnd/>
            <a:tailEnd type="triangle" w="med" len="med"/>
          </a:ln>
        </p:spPr>
        <p:txBody>
          <a:bodyPr/>
          <a:lstStyle/>
          <a:p>
            <a:endParaRPr lang="en-US"/>
          </a:p>
        </p:txBody>
      </p:sp>
      <p:sp>
        <p:nvSpPr>
          <p:cNvPr id="66572" name="Line 14"/>
          <p:cNvSpPr>
            <a:spLocks noChangeShapeType="1"/>
          </p:cNvSpPr>
          <p:nvPr/>
        </p:nvSpPr>
        <p:spPr bwMode="auto">
          <a:xfrm flipV="1">
            <a:off x="5902325" y="2600325"/>
            <a:ext cx="762000" cy="533400"/>
          </a:xfrm>
          <a:prstGeom prst="line">
            <a:avLst/>
          </a:prstGeom>
          <a:noFill/>
          <a:ln w="76200">
            <a:solidFill>
              <a:srgbClr val="FF3300"/>
            </a:solidFill>
            <a:round/>
            <a:headEnd/>
            <a:tailEnd type="triangle" w="med" len="med"/>
          </a:ln>
        </p:spPr>
        <p:txBody>
          <a:bodyPr/>
          <a:lstStyle/>
          <a:p>
            <a:endParaRPr lang="en-US"/>
          </a:p>
        </p:txBody>
      </p:sp>
      <p:sp>
        <p:nvSpPr>
          <p:cNvPr id="66573" name="Line 15"/>
          <p:cNvSpPr>
            <a:spLocks noChangeShapeType="1"/>
          </p:cNvSpPr>
          <p:nvPr/>
        </p:nvSpPr>
        <p:spPr bwMode="auto">
          <a:xfrm flipV="1">
            <a:off x="3781425" y="3053603"/>
            <a:ext cx="533400" cy="381000"/>
          </a:xfrm>
          <a:prstGeom prst="line">
            <a:avLst/>
          </a:prstGeom>
          <a:noFill/>
          <a:ln w="76200">
            <a:solidFill>
              <a:srgbClr val="FF3300"/>
            </a:solidFill>
            <a:round/>
            <a:headEnd/>
            <a:tailEnd type="triangle" w="med" len="med"/>
          </a:ln>
        </p:spPr>
        <p:txBody>
          <a:bodyPr/>
          <a:lstStyle/>
          <a:p>
            <a:endParaRPr lang="en-US"/>
          </a:p>
        </p:txBody>
      </p:sp>
      <p:sp>
        <p:nvSpPr>
          <p:cNvPr id="66574" name="Line 16"/>
          <p:cNvSpPr>
            <a:spLocks noChangeShapeType="1"/>
          </p:cNvSpPr>
          <p:nvPr/>
        </p:nvSpPr>
        <p:spPr bwMode="auto">
          <a:xfrm flipV="1">
            <a:off x="836519" y="2600325"/>
            <a:ext cx="762000" cy="533400"/>
          </a:xfrm>
          <a:prstGeom prst="line">
            <a:avLst/>
          </a:prstGeom>
          <a:noFill/>
          <a:ln w="76200">
            <a:solidFill>
              <a:srgbClr val="FF33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76200" y="5353089"/>
            <a:ext cx="9034818" cy="1485861"/>
          </a:xfrm>
          <a:prstGeom prst="rect">
            <a:avLst/>
          </a:prstGeom>
        </p:spPr>
      </p:pic>
      <p:pic>
        <p:nvPicPr>
          <p:cNvPr id="64514" name="Picture 4" descr="Photo of dusty hammerm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809750"/>
            <a:ext cx="3962400" cy="2971800"/>
          </a:xfrm>
          <a:prstGeom prst="rect">
            <a:avLst/>
          </a:prstGeom>
          <a:ln>
            <a:noFill/>
          </a:ln>
          <a:effectLst>
            <a:outerShdw blurRad="190500" algn="tl" rotWithShape="0">
              <a:srgbClr val="000000">
                <a:alpha val="70000"/>
              </a:srgbClr>
            </a:outerShdw>
          </a:effectLst>
        </p:spPr>
      </p:pic>
      <p:pic>
        <p:nvPicPr>
          <p:cNvPr id="64515" name="Picture 5" descr="Photo of pile of spilt gr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1809750"/>
            <a:ext cx="3657600" cy="2971800"/>
          </a:xfrm>
          <a:prstGeom prst="rect">
            <a:avLst/>
          </a:prstGeom>
          <a:ln>
            <a:noFill/>
          </a:ln>
          <a:effectLst>
            <a:outerShdw blurRad="190500" algn="tl" rotWithShape="0">
              <a:srgbClr val="000000">
                <a:alpha val="70000"/>
              </a:srgbClr>
            </a:outerShdw>
          </a:effectLst>
        </p:spPr>
      </p:pic>
      <p:pic>
        <p:nvPicPr>
          <p:cNvPr id="64516" name="Picture 6" descr="Photo of grain dust on equipm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9900" y="3867150"/>
            <a:ext cx="3581400" cy="2686050"/>
          </a:xfrm>
          <a:prstGeom prst="rect">
            <a:avLst/>
          </a:prstGeom>
          <a:ln>
            <a:noFill/>
          </a:ln>
          <a:effectLst>
            <a:outerShdw blurRad="190500" algn="tl" rotWithShape="0">
              <a:srgbClr val="000000">
                <a:alpha val="70000"/>
              </a:srgbClr>
            </a:outerShdw>
          </a:effectLst>
        </p:spPr>
      </p:pic>
      <p:sp>
        <p:nvSpPr>
          <p:cNvPr id="64517" name="Line 7"/>
          <p:cNvSpPr>
            <a:spLocks noChangeShapeType="1"/>
          </p:cNvSpPr>
          <p:nvPr/>
        </p:nvSpPr>
        <p:spPr bwMode="auto">
          <a:xfrm flipH="1">
            <a:off x="4953000" y="5638800"/>
            <a:ext cx="914400" cy="304800"/>
          </a:xfrm>
          <a:prstGeom prst="line">
            <a:avLst/>
          </a:prstGeom>
          <a:noFill/>
          <a:ln w="76200">
            <a:solidFill>
              <a:srgbClr val="FF3300"/>
            </a:solidFill>
            <a:round/>
            <a:headEnd/>
            <a:tailEnd type="triangle" w="med" len="med"/>
          </a:ln>
        </p:spPr>
        <p:txBody>
          <a:bodyPr/>
          <a:lstStyle/>
          <a:p>
            <a:endParaRPr lang="en-US"/>
          </a:p>
        </p:txBody>
      </p:sp>
      <p:sp>
        <p:nvSpPr>
          <p:cNvPr id="64518" name="Line 8"/>
          <p:cNvSpPr>
            <a:spLocks noChangeShapeType="1"/>
          </p:cNvSpPr>
          <p:nvPr/>
        </p:nvSpPr>
        <p:spPr bwMode="auto">
          <a:xfrm flipH="1">
            <a:off x="8196618" y="2985732"/>
            <a:ext cx="914400" cy="304800"/>
          </a:xfrm>
          <a:prstGeom prst="line">
            <a:avLst/>
          </a:prstGeom>
          <a:noFill/>
          <a:ln w="76200">
            <a:solidFill>
              <a:srgbClr val="FF3300"/>
            </a:solidFill>
            <a:round/>
            <a:headEnd/>
            <a:tailEnd type="triangle" w="med" len="med"/>
          </a:ln>
        </p:spPr>
        <p:txBody>
          <a:bodyPr/>
          <a:lstStyle/>
          <a:p>
            <a:endParaRPr lang="en-US"/>
          </a:p>
        </p:txBody>
      </p:sp>
      <p:sp>
        <p:nvSpPr>
          <p:cNvPr id="74761" name="Text Box 9"/>
          <p:cNvSpPr txBox="1">
            <a:spLocks noChangeArrowheads="1"/>
          </p:cNvSpPr>
          <p:nvPr/>
        </p:nvSpPr>
        <p:spPr bwMode="auto">
          <a:xfrm>
            <a:off x="16491" y="399875"/>
            <a:ext cx="8806218" cy="1323439"/>
          </a:xfrm>
          <a:prstGeom prst="rect">
            <a:avLst/>
          </a:prstGeom>
          <a:noFill/>
          <a:ln w="9525">
            <a:noFill/>
            <a:miter lim="800000"/>
            <a:headEnd/>
            <a:tailEnd/>
          </a:ln>
          <a:effectLst/>
        </p:spPr>
        <p:txBody>
          <a:bodyPr wrap="square">
            <a:spAutoFit/>
          </a:bodyPr>
          <a:lstStyle/>
          <a:p>
            <a:pPr algn="ctr">
              <a:defRPr/>
            </a:pPr>
            <a:r>
              <a:rPr lang="en-US" sz="4000" b="1" dirty="0">
                <a:solidFill>
                  <a:srgbClr val="C00000"/>
                </a:solidFill>
                <a:latin typeface="Arial" charset="0"/>
                <a:cs typeface="Tahoma" charset="0"/>
              </a:rPr>
              <a:t>Inspection: </a:t>
            </a:r>
            <a:r>
              <a:rPr lang="en-US" sz="4000" b="1" dirty="0" smtClean="0">
                <a:solidFill>
                  <a:srgbClr val="C00000"/>
                </a:solidFill>
                <a:latin typeface="Arial" charset="0"/>
                <a:cs typeface="Tahoma" charset="0"/>
              </a:rPr>
              <a:t/>
            </a:r>
            <a:br>
              <a:rPr lang="en-US" sz="4000" b="1" dirty="0" smtClean="0">
                <a:solidFill>
                  <a:srgbClr val="C00000"/>
                </a:solidFill>
                <a:latin typeface="Arial" charset="0"/>
                <a:cs typeface="Tahoma" charset="0"/>
              </a:rPr>
            </a:br>
            <a:r>
              <a:rPr lang="en-US" sz="4000" b="1" dirty="0" smtClean="0">
                <a:solidFill>
                  <a:srgbClr val="C00000"/>
                </a:solidFill>
                <a:latin typeface="Arial" charset="0"/>
                <a:cs typeface="Tahoma" charset="0"/>
              </a:rPr>
              <a:t>Prevent </a:t>
            </a:r>
            <a:r>
              <a:rPr lang="en-US" sz="4000" b="1" dirty="0">
                <a:solidFill>
                  <a:srgbClr val="C00000"/>
                </a:solidFill>
                <a:latin typeface="Arial" charset="0"/>
                <a:cs typeface="Tahoma" charset="0"/>
              </a:rPr>
              <a:t>Access </a:t>
            </a:r>
            <a:r>
              <a:rPr lang="en-US" sz="4000" b="1" dirty="0" smtClean="0">
                <a:solidFill>
                  <a:srgbClr val="C00000"/>
                </a:solidFill>
                <a:latin typeface="Arial" charset="0"/>
                <a:cs typeface="Tahoma" charset="0"/>
              </a:rPr>
              <a:t>to </a:t>
            </a:r>
            <a:r>
              <a:rPr lang="en-US" sz="4000" b="1" dirty="0">
                <a:solidFill>
                  <a:srgbClr val="C00000"/>
                </a:solidFill>
                <a:latin typeface="Arial" charset="0"/>
                <a:cs typeface="Tahoma" charset="0"/>
              </a:rPr>
              <a:t>Food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defRPr/>
            </a:pPr>
            <a:r>
              <a:rPr lang="en-US" sz="4000" dirty="0">
                <a:latin typeface="Arial" charset="0"/>
                <a:ea typeface="+mn-ea"/>
                <a:cs typeface="Tahoma" charset="0"/>
              </a:rPr>
              <a:t>Monitoring: </a:t>
            </a:r>
            <a:r>
              <a:rPr lang="en-US" sz="4000" dirty="0" smtClean="0">
                <a:latin typeface="Arial" charset="0"/>
                <a:ea typeface="+mn-ea"/>
                <a:cs typeface="Tahoma" charset="0"/>
              </a:rPr>
              <a:t/>
            </a:r>
            <a:br>
              <a:rPr lang="en-US" sz="4000" dirty="0" smtClean="0">
                <a:latin typeface="Arial" charset="0"/>
                <a:ea typeface="+mn-ea"/>
                <a:cs typeface="Tahoma" charset="0"/>
              </a:rPr>
            </a:br>
            <a:r>
              <a:rPr lang="en-US" sz="4000" dirty="0" smtClean="0">
                <a:latin typeface="Arial" charset="0"/>
                <a:ea typeface="+mn-ea"/>
                <a:cs typeface="Tahoma" charset="0"/>
              </a:rPr>
              <a:t>Traps/Mechanical </a:t>
            </a:r>
            <a:r>
              <a:rPr lang="en-US" sz="4000" dirty="0">
                <a:latin typeface="Arial" charset="0"/>
                <a:ea typeface="+mn-ea"/>
                <a:cs typeface="Tahoma" charset="0"/>
              </a:rPr>
              <a:t>Devises</a:t>
            </a:r>
          </a:p>
        </p:txBody>
      </p:sp>
      <p:pic>
        <p:nvPicPr>
          <p:cNvPr id="61446" name="Picture 5" descr="Photo of mouse g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508" y="2017228"/>
            <a:ext cx="2032000" cy="1524000"/>
          </a:xfrm>
          <a:prstGeom prst="rect">
            <a:avLst/>
          </a:prstGeom>
          <a:ln>
            <a:noFill/>
          </a:ln>
          <a:effectLst>
            <a:outerShdw blurRad="190500" algn="tl" rotWithShape="0">
              <a:srgbClr val="000000">
                <a:alpha val="70000"/>
              </a:srgbClr>
            </a:outerShdw>
          </a:effectLst>
        </p:spPr>
      </p:pic>
      <p:pic>
        <p:nvPicPr>
          <p:cNvPr id="61448" name="Picture 5" descr="Photo of mouse tr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767" y="1773721"/>
            <a:ext cx="1600200" cy="2133600"/>
          </a:xfrm>
          <a:prstGeom prst="rect">
            <a:avLst/>
          </a:prstGeom>
          <a:ln>
            <a:noFill/>
          </a:ln>
          <a:effectLst>
            <a:outerShdw blurRad="190500" algn="tl" rotWithShape="0">
              <a:srgbClr val="000000">
                <a:alpha val="70000"/>
              </a:srgbClr>
            </a:outerShdw>
          </a:effectLst>
        </p:spPr>
      </p:pic>
      <p:pic>
        <p:nvPicPr>
          <p:cNvPr id="61451" name="Picture 4" descr="Photo of large live rat tr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0408" y="1974476"/>
            <a:ext cx="2133600" cy="1600200"/>
          </a:xfrm>
          <a:prstGeom prst="rect">
            <a:avLst/>
          </a:prstGeom>
          <a:ln>
            <a:noFill/>
          </a:ln>
          <a:effectLst>
            <a:outerShdw blurRad="190500" algn="tl" rotWithShape="0">
              <a:srgbClr val="000000">
                <a:alpha val="70000"/>
              </a:srgbClr>
            </a:outerShdw>
          </a:effectLst>
        </p:spPr>
      </p:pic>
      <p:pic>
        <p:nvPicPr>
          <p:cNvPr id="14" name="Picture 2" descr="Photo of insect glue tra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767" y="4268787"/>
            <a:ext cx="2806824" cy="2105118"/>
          </a:xfrm>
          <a:prstGeom prst="rect">
            <a:avLst/>
          </a:prstGeom>
          <a:ln>
            <a:noFill/>
          </a:ln>
          <a:effectLst>
            <a:outerShdw blurRad="190500" algn="tl" rotWithShape="0">
              <a:srgbClr val="000000">
                <a:alpha val="70000"/>
              </a:srgbClr>
            </a:outerShdw>
          </a:effectLst>
        </p:spPr>
      </p:pic>
      <p:pic>
        <p:nvPicPr>
          <p:cNvPr id="2050" name="Picture 2" descr="Photo of mouse Live tra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214"/>
          <a:stretch/>
        </p:blipFill>
        <p:spPr bwMode="auto">
          <a:xfrm>
            <a:off x="6787320" y="2017228"/>
            <a:ext cx="2256250" cy="1564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1" name="Picture 3" descr="photo of insect light tra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91991" y="4212851"/>
            <a:ext cx="2861235" cy="21459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Photo of outside rodent trap"/>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461"/>
          <a:stretch/>
        </p:blipFill>
        <p:spPr bwMode="auto">
          <a:xfrm>
            <a:off x="3377391" y="4180514"/>
            <a:ext cx="2338760" cy="21782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188" y="573741"/>
            <a:ext cx="8229600" cy="1143000"/>
          </a:xfrm>
        </p:spPr>
        <p:txBody>
          <a:bodyPr vert="horz" rtlCol="0" anchor="ctr">
            <a:noAutofit/>
            <a:scene3d>
              <a:camera prst="orthographicFront"/>
              <a:lightRig rig="soft" dir="t"/>
            </a:scene3d>
            <a:sp3d prstMaterial="softEdge">
              <a:bevelT w="25400" h="25400"/>
            </a:sp3d>
          </a:bodyPr>
          <a:lstStyle/>
          <a:p>
            <a:pPr eaLnBrk="1" hangingPunct="1"/>
            <a:r>
              <a:rPr lang="en-US" sz="4000" dirty="0">
                <a:latin typeface="Arial" charset="0"/>
                <a:ea typeface="+mn-ea"/>
                <a:cs typeface="Tahoma" charset="0"/>
              </a:rPr>
              <a:t>Assess: </a:t>
            </a:r>
            <a:r>
              <a:rPr lang="en-US" dirty="0" smtClean="0">
                <a:latin typeface="Arial" charset="0"/>
                <a:ea typeface="+mn-ea"/>
                <a:cs typeface="Tahoma" charset="0"/>
              </a:rPr>
              <a:t/>
            </a:r>
            <a:br>
              <a:rPr lang="en-US" dirty="0" smtClean="0">
                <a:latin typeface="Arial" charset="0"/>
                <a:ea typeface="+mn-ea"/>
                <a:cs typeface="Tahoma" charset="0"/>
              </a:rPr>
            </a:br>
            <a:r>
              <a:rPr lang="en-US" dirty="0" smtClean="0">
                <a:latin typeface="Arial" charset="0"/>
                <a:ea typeface="+mn-ea"/>
                <a:cs typeface="Tahoma" charset="0"/>
              </a:rPr>
              <a:t>Identify </a:t>
            </a:r>
            <a:r>
              <a:rPr lang="en-US" dirty="0">
                <a:latin typeface="Arial" charset="0"/>
                <a:ea typeface="+mn-ea"/>
                <a:cs typeface="Tahoma" charset="0"/>
              </a:rPr>
              <a:t>Pest Type, Density or Level</a:t>
            </a:r>
          </a:p>
        </p:txBody>
      </p:sp>
      <p:sp>
        <p:nvSpPr>
          <p:cNvPr id="3" name="Content Placeholder 2"/>
          <p:cNvSpPr>
            <a:spLocks noGrp="1"/>
          </p:cNvSpPr>
          <p:nvPr>
            <p:ph idx="1"/>
          </p:nvPr>
        </p:nvSpPr>
        <p:spPr>
          <a:xfrm>
            <a:off x="609600" y="2286000"/>
            <a:ext cx="7924800" cy="4953000"/>
          </a:xfrm>
        </p:spPr>
        <p:txBody>
          <a:bodyPr>
            <a:normAutofit/>
          </a:bodyPr>
          <a:lstStyle/>
          <a:p>
            <a:pPr marL="0" indent="0" eaLnBrk="1" hangingPunct="1">
              <a:spcBef>
                <a:spcPts val="500"/>
              </a:spcBef>
              <a:spcAft>
                <a:spcPts val="500"/>
              </a:spcAft>
              <a:buNone/>
              <a:defRPr/>
            </a:pPr>
            <a:r>
              <a:rPr lang="en-US" sz="2400" b="1" dirty="0" smtClean="0"/>
              <a:t>Once new entry is minimized and pests are trapped:</a:t>
            </a:r>
          </a:p>
          <a:p>
            <a:pPr lvl="1">
              <a:spcBef>
                <a:spcPts val="500"/>
              </a:spcBef>
              <a:spcAft>
                <a:spcPts val="500"/>
              </a:spcAft>
              <a:defRPr/>
            </a:pPr>
            <a:r>
              <a:rPr lang="en-US" sz="2400" dirty="0" smtClean="0"/>
              <a:t>Identify type of pest to determine appropriate tactic</a:t>
            </a:r>
          </a:p>
          <a:p>
            <a:pPr lvl="1">
              <a:spcBef>
                <a:spcPts val="500"/>
              </a:spcBef>
              <a:spcAft>
                <a:spcPts val="500"/>
              </a:spcAft>
              <a:defRPr/>
            </a:pPr>
            <a:r>
              <a:rPr lang="en-US" sz="2400" dirty="0" smtClean="0"/>
              <a:t>Identify density and distribution of pests throughout mill to determine ideal placement of mitigation </a:t>
            </a:r>
          </a:p>
        </p:txBody>
      </p:sp>
    </p:spTree>
    <p:extLst>
      <p:ext uri="{BB962C8B-B14F-4D97-AF65-F5344CB8AC3E}">
        <p14:creationId xmlns:p14="http://schemas.microsoft.com/office/powerpoint/2010/main" val="1500849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tlCol="0" anchor="ctr">
            <a:noAutofit/>
            <a:scene3d>
              <a:camera prst="orthographicFront"/>
              <a:lightRig rig="soft" dir="t"/>
            </a:scene3d>
            <a:sp3d prstMaterial="softEdge">
              <a:bevelT w="25400" h="25400"/>
            </a:sp3d>
          </a:bodyPr>
          <a:lstStyle/>
          <a:p>
            <a:pPr eaLnBrk="1" hangingPunct="1"/>
            <a:r>
              <a:rPr lang="en-US" sz="4000" dirty="0">
                <a:latin typeface="Arial" charset="0"/>
                <a:ea typeface="+mn-ea"/>
                <a:cs typeface="Tahoma" charset="0"/>
              </a:rPr>
              <a:t>Evaluation: Implement Tactics</a:t>
            </a:r>
          </a:p>
        </p:txBody>
      </p:sp>
      <p:sp>
        <p:nvSpPr>
          <p:cNvPr id="3" name="Content Placeholder 2"/>
          <p:cNvSpPr>
            <a:spLocks noGrp="1"/>
          </p:cNvSpPr>
          <p:nvPr>
            <p:ph idx="1"/>
          </p:nvPr>
        </p:nvSpPr>
        <p:spPr>
          <a:xfrm>
            <a:off x="488576" y="1531937"/>
            <a:ext cx="8229600" cy="4525963"/>
          </a:xfrm>
        </p:spPr>
        <p:txBody>
          <a:bodyPr/>
          <a:lstStyle/>
          <a:p>
            <a:pPr eaLnBrk="1" hangingPunct="1">
              <a:spcBef>
                <a:spcPts val="500"/>
              </a:spcBef>
              <a:spcAft>
                <a:spcPts val="500"/>
              </a:spcAft>
              <a:defRPr/>
            </a:pPr>
            <a:r>
              <a:rPr lang="en-US" sz="2400" dirty="0" smtClean="0"/>
              <a:t>Crack/crevice treatments for insects</a:t>
            </a:r>
          </a:p>
          <a:p>
            <a:pPr eaLnBrk="1" hangingPunct="1">
              <a:spcBef>
                <a:spcPts val="500"/>
              </a:spcBef>
              <a:spcAft>
                <a:spcPts val="500"/>
              </a:spcAft>
              <a:defRPr/>
            </a:pPr>
            <a:r>
              <a:rPr lang="en-US" sz="2400" dirty="0" smtClean="0"/>
              <a:t>Fogging for insects</a:t>
            </a:r>
          </a:p>
          <a:p>
            <a:pPr eaLnBrk="1" hangingPunct="1">
              <a:spcBef>
                <a:spcPts val="500"/>
              </a:spcBef>
              <a:spcAft>
                <a:spcPts val="500"/>
              </a:spcAft>
              <a:defRPr/>
            </a:pPr>
            <a:r>
              <a:rPr lang="en-US" sz="2400" dirty="0" smtClean="0"/>
              <a:t>Heat treatment for insects</a:t>
            </a:r>
          </a:p>
          <a:p>
            <a:pPr eaLnBrk="1" hangingPunct="1">
              <a:spcBef>
                <a:spcPts val="500"/>
              </a:spcBef>
              <a:spcAft>
                <a:spcPts val="500"/>
              </a:spcAft>
              <a:defRPr/>
            </a:pPr>
            <a:r>
              <a:rPr lang="en-US" sz="2400" dirty="0" smtClean="0"/>
              <a:t>Use of fumigants for insects</a:t>
            </a:r>
          </a:p>
          <a:p>
            <a:pPr eaLnBrk="1" hangingPunct="1">
              <a:spcBef>
                <a:spcPts val="500"/>
              </a:spcBef>
              <a:spcAft>
                <a:spcPts val="500"/>
              </a:spcAft>
              <a:defRPr/>
            </a:pPr>
            <a:r>
              <a:rPr lang="en-US" sz="2400" dirty="0" smtClean="0"/>
              <a:t>Use of baits (chemical and nonchemical)-insects, rodents, birds</a:t>
            </a:r>
          </a:p>
          <a:p>
            <a:pPr eaLnBrk="1" hangingPunct="1">
              <a:defRPr/>
            </a:pPr>
            <a:endParaRPr lang="en-US" dirty="0" smtClean="0"/>
          </a:p>
          <a:p>
            <a:pPr eaLnBrk="1" hangingPunct="1">
              <a:defRPr/>
            </a:pPr>
            <a:endParaRPr lang="en-US" dirty="0" smtClean="0"/>
          </a:p>
        </p:txBody>
      </p:sp>
      <p:pic>
        <p:nvPicPr>
          <p:cNvPr id="3074" name="Picture 2" descr="Photo of caucking gu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200381" y="4191000"/>
            <a:ext cx="3517795" cy="22877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457200" y="304800"/>
            <a:ext cx="8229600" cy="1143000"/>
          </a:xfrm>
        </p:spPr>
        <p:txBody>
          <a:bodyPr vert="horz" rtlCol="0" anchor="ctr">
            <a:noAutofit/>
            <a:scene3d>
              <a:camera prst="orthographicFront"/>
              <a:lightRig rig="soft" dir="t"/>
            </a:scene3d>
            <a:sp3d prstMaterial="softEdge">
              <a:bevelT w="25400" h="25400"/>
            </a:sp3d>
          </a:bodyPr>
          <a:lstStyle/>
          <a:p>
            <a:pPr eaLnBrk="1" hangingPunct="1"/>
            <a:r>
              <a:rPr lang="en-US" sz="4000" dirty="0" smtClean="0">
                <a:latin typeface="Arial" charset="0"/>
                <a:ea typeface="+mn-ea"/>
                <a:cs typeface="Tahoma" charset="0"/>
              </a:rPr>
              <a:t>Potential Feed Safety Hazards</a:t>
            </a:r>
            <a:endParaRPr lang="en-US" sz="4000" dirty="0">
              <a:latin typeface="Arial" charset="0"/>
              <a:ea typeface="+mn-ea"/>
              <a:cs typeface="Tahoma" charset="0"/>
            </a:endParaRPr>
          </a:p>
        </p:txBody>
      </p:sp>
      <p:sp>
        <p:nvSpPr>
          <p:cNvPr id="81923" name="Rectangle 3"/>
          <p:cNvSpPr>
            <a:spLocks noGrp="1" noChangeArrowheads="1"/>
          </p:cNvSpPr>
          <p:nvPr>
            <p:ph idx="1"/>
          </p:nvPr>
        </p:nvSpPr>
        <p:spPr>
          <a:xfrm>
            <a:off x="533400" y="1524000"/>
            <a:ext cx="8229600" cy="4953000"/>
          </a:xfrm>
        </p:spPr>
        <p:txBody>
          <a:bodyPr>
            <a:normAutofit/>
          </a:bodyPr>
          <a:lstStyle/>
          <a:p>
            <a:pPr>
              <a:spcBef>
                <a:spcPts val="800"/>
              </a:spcBef>
              <a:spcAft>
                <a:spcPts val="800"/>
              </a:spcAft>
              <a:defRPr/>
            </a:pPr>
            <a:r>
              <a:rPr lang="en-US" sz="2400" b="1" dirty="0" smtClean="0"/>
              <a:t>Physical: </a:t>
            </a:r>
            <a:r>
              <a:rPr lang="en-US" sz="2400" dirty="0" smtClean="0"/>
              <a:t>pest bodies, plastic traps</a:t>
            </a:r>
          </a:p>
          <a:p>
            <a:pPr>
              <a:spcBef>
                <a:spcPts val="800"/>
              </a:spcBef>
              <a:spcAft>
                <a:spcPts val="800"/>
              </a:spcAft>
              <a:defRPr/>
            </a:pPr>
            <a:r>
              <a:rPr lang="en-US" sz="2400" b="1" dirty="0"/>
              <a:t>Chemical: </a:t>
            </a:r>
            <a:r>
              <a:rPr lang="en-US" sz="2400" dirty="0"/>
              <a:t>cleaners, pesticides and fumigants</a:t>
            </a:r>
          </a:p>
          <a:p>
            <a:pPr>
              <a:spcBef>
                <a:spcPts val="800"/>
              </a:spcBef>
              <a:spcAft>
                <a:spcPts val="800"/>
              </a:spcAft>
              <a:defRPr/>
            </a:pPr>
            <a:r>
              <a:rPr lang="en-US" sz="2400" b="1" dirty="0"/>
              <a:t>Biological: </a:t>
            </a:r>
            <a:r>
              <a:rPr lang="en-US" sz="2400" dirty="0"/>
              <a:t>pathogens passed by pests, molds if wet chemical treatment and not dried properly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457200" y="440092"/>
            <a:ext cx="85792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Aft>
                <a:spcPts val="0"/>
              </a:spcAft>
            </a:pPr>
            <a:r>
              <a:rPr lang="en-US" sz="4000" b="1" dirty="0" smtClean="0">
                <a:solidFill>
                  <a:srgbClr val="C00000"/>
                </a:solidFill>
                <a:cs typeface="Tahoma" charset="0"/>
              </a:rPr>
              <a:t>Lesson Summary</a:t>
            </a:r>
            <a:endParaRPr lang="en-US" sz="4000" b="1" dirty="0">
              <a:solidFill>
                <a:srgbClr val="C00000"/>
              </a:solidFill>
              <a:cs typeface="Tahoma" charset="0"/>
            </a:endParaRPr>
          </a:p>
        </p:txBody>
      </p:sp>
      <p:sp>
        <p:nvSpPr>
          <p:cNvPr id="14" name="Rectangle 5"/>
          <p:cNvSpPr txBox="1">
            <a:spLocks noChangeArrowheads="1"/>
          </p:cNvSpPr>
          <p:nvPr/>
        </p:nvSpPr>
        <p:spPr>
          <a:xfrm>
            <a:off x="395536" y="1412776"/>
            <a:ext cx="8460940" cy="468052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90000"/>
              </a:lnSpc>
              <a:spcAft>
                <a:spcPts val="0"/>
              </a:spcAft>
            </a:pPr>
            <a:endParaRPr lang="en-US" dirty="0">
              <a:solidFill>
                <a:prstClr val="black"/>
              </a:solidFill>
            </a:endParaRPr>
          </a:p>
          <a:p>
            <a:pPr lvl="1" fontAlgn="auto">
              <a:lnSpc>
                <a:spcPct val="90000"/>
              </a:lnSpc>
              <a:spcAft>
                <a:spcPts val="0"/>
              </a:spcAft>
            </a:pPr>
            <a:endParaRPr lang="en-US" u="sng" dirty="0">
              <a:solidFill>
                <a:prstClr val="black"/>
              </a:solidFill>
            </a:endParaRPr>
          </a:p>
          <a:p>
            <a:pPr lvl="1" fontAlgn="auto">
              <a:lnSpc>
                <a:spcPct val="90000"/>
              </a:lnSpc>
              <a:spcAft>
                <a:spcPts val="0"/>
              </a:spcAft>
              <a:buFontTx/>
              <a:buNone/>
            </a:pPr>
            <a:endParaRPr lang="en-US" dirty="0" smtClean="0">
              <a:solidFill>
                <a:prstClr val="black"/>
              </a:solidFill>
              <a:latin typeface="Bookman Old Style"/>
            </a:endParaRPr>
          </a:p>
          <a:p>
            <a:pPr lvl="1" fontAlgn="auto">
              <a:lnSpc>
                <a:spcPct val="90000"/>
              </a:lnSpc>
              <a:spcAft>
                <a:spcPts val="0"/>
              </a:spcAft>
              <a:buFontTx/>
              <a:buNone/>
            </a:pPr>
            <a:endParaRPr lang="en-US" dirty="0" smtClean="0">
              <a:solidFill>
                <a:prstClr val="black"/>
              </a:solidFill>
              <a:latin typeface="Bookman Old Style"/>
            </a:endParaRPr>
          </a:p>
          <a:p>
            <a:pPr lvl="1" fontAlgn="auto">
              <a:lnSpc>
                <a:spcPct val="90000"/>
              </a:lnSpc>
              <a:spcAft>
                <a:spcPts val="0"/>
              </a:spcAft>
              <a:buFontTx/>
              <a:buNone/>
            </a:pPr>
            <a:endParaRPr lang="en-US" dirty="0" smtClean="0">
              <a:solidFill>
                <a:prstClr val="black"/>
              </a:solidFill>
              <a:latin typeface="Bookman Old Style"/>
            </a:endParaRPr>
          </a:p>
          <a:p>
            <a:pPr marL="0" indent="0" fontAlgn="auto">
              <a:lnSpc>
                <a:spcPct val="90000"/>
              </a:lnSpc>
              <a:spcAft>
                <a:spcPts val="0"/>
              </a:spcAft>
              <a:buFont typeface="Arial"/>
              <a:buNone/>
            </a:pPr>
            <a:endParaRPr lang="en-US" dirty="0" smtClean="0">
              <a:solidFill>
                <a:prstClr val="black"/>
              </a:solidFill>
              <a:latin typeface="Bookman Old Style"/>
            </a:endParaRPr>
          </a:p>
        </p:txBody>
      </p:sp>
      <p:sp>
        <p:nvSpPr>
          <p:cNvPr id="5" name="Content Placeholder 4"/>
          <p:cNvSpPr>
            <a:spLocks noGrp="1"/>
          </p:cNvSpPr>
          <p:nvPr>
            <p:ph idx="1"/>
          </p:nvPr>
        </p:nvSpPr>
        <p:spPr>
          <a:xfrm>
            <a:off x="381000" y="1262338"/>
            <a:ext cx="8399276" cy="4843462"/>
          </a:xfrm>
        </p:spPr>
        <p:txBody>
          <a:bodyPr>
            <a:normAutofit/>
          </a:bodyPr>
          <a:lstStyle/>
          <a:p>
            <a:pPr marL="107950" indent="0">
              <a:spcBef>
                <a:spcPts val="700"/>
              </a:spcBef>
              <a:spcAft>
                <a:spcPts val="700"/>
              </a:spcAft>
              <a:buNone/>
            </a:pPr>
            <a:r>
              <a:rPr lang="en-US" sz="2000" dirty="0" smtClean="0"/>
              <a:t>1. The </a:t>
            </a:r>
            <a:r>
              <a:rPr lang="en-US" sz="2000" dirty="0"/>
              <a:t>feed mill manager is usually charged with the responsibility of carrying out the sanitation and pest management program, but sometimes uses an external pest management company instead of a trained employee for pest mitigation practices. </a:t>
            </a:r>
            <a:endParaRPr lang="en-US" sz="2000" dirty="0" smtClean="0"/>
          </a:p>
          <a:p>
            <a:pPr marL="107950" indent="0">
              <a:spcBef>
                <a:spcPts val="700"/>
              </a:spcBef>
              <a:spcAft>
                <a:spcPts val="700"/>
              </a:spcAft>
              <a:buNone/>
            </a:pPr>
            <a:r>
              <a:rPr lang="en-US" sz="2000" dirty="0" smtClean="0"/>
              <a:t>2. Common </a:t>
            </a:r>
            <a:r>
              <a:rPr lang="en-US" sz="2000" dirty="0"/>
              <a:t>pests in the feed mill include stored product insects, mites, cockroaches, flies, rodents, and birds. </a:t>
            </a:r>
            <a:endParaRPr lang="en-US" sz="2000" dirty="0" smtClean="0"/>
          </a:p>
          <a:p>
            <a:pPr marL="107950" indent="0">
              <a:spcBef>
                <a:spcPts val="700"/>
              </a:spcBef>
              <a:spcAft>
                <a:spcPts val="700"/>
              </a:spcAft>
              <a:buNone/>
            </a:pPr>
            <a:r>
              <a:rPr lang="en-US" sz="2000" dirty="0" smtClean="0"/>
              <a:t>3. </a:t>
            </a:r>
            <a:r>
              <a:rPr lang="en-US" sz="2000" dirty="0"/>
              <a:t>A pest control program includes sanitation, inspection, storage of equipment, ingredients and feed, physical and mechanical controls, and either a pesticide/poison baiting program or external pest control program. </a:t>
            </a:r>
            <a:endParaRPr lang="en-US" sz="2000" dirty="0" smtClean="0"/>
          </a:p>
          <a:p>
            <a:pPr marL="107950" indent="0">
              <a:spcBef>
                <a:spcPts val="700"/>
              </a:spcBef>
              <a:spcAft>
                <a:spcPts val="700"/>
              </a:spcAft>
              <a:buNone/>
            </a:pPr>
            <a:r>
              <a:rPr lang="en-US" sz="2000" dirty="0" smtClean="0"/>
              <a:t>4. Traps</a:t>
            </a:r>
            <a:r>
              <a:rPr lang="en-US" sz="2000" dirty="0"/>
              <a:t>, exclusion, and landscape and building design are pivotal to prevent and reduce pests, but records should be maintained to track this over time.</a:t>
            </a:r>
          </a:p>
        </p:txBody>
      </p:sp>
    </p:spTree>
    <p:extLst>
      <p:ext uri="{BB962C8B-B14F-4D97-AF65-F5344CB8AC3E}">
        <p14:creationId xmlns:p14="http://schemas.microsoft.com/office/powerpoint/2010/main" val="2232617262"/>
      </p:ext>
    </p:extLst>
  </p:cSld>
  <p:clrMapOvr>
    <a:masterClrMapping/>
  </p:clrMapOvr>
  <mc:AlternateContent xmlns:mc="http://schemas.openxmlformats.org/markup-compatibility/2006" xmlns:p14="http://schemas.microsoft.com/office/powerpoint/2010/main">
    <mc:Choice Requires="p14">
      <p:transition spd="slow" p14:dur="2000" advTm="11048"/>
    </mc:Choice>
    <mc:Fallback xmlns="">
      <p:transition spd="slow" advTm="1104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chor="b">
            <a:normAutofit/>
          </a:bodyPr>
          <a:lstStyle/>
          <a:p>
            <a:pPr algn="ctr" eaLnBrk="1" fontAlgn="auto" hangingPunct="1">
              <a:spcAft>
                <a:spcPts val="0"/>
              </a:spcAft>
              <a:defRPr/>
            </a:pPr>
            <a:r>
              <a:rPr lang="en-US" dirty="0">
                <a:latin typeface="Arial" charset="0"/>
                <a:ea typeface="+mn-ea"/>
                <a:cs typeface="Tahoma" charset="0"/>
              </a:rPr>
              <a:t>This course was made possible by:</a:t>
            </a:r>
          </a:p>
        </p:txBody>
      </p:sp>
      <p:sp>
        <p:nvSpPr>
          <p:cNvPr id="53251" name="AutoShape 5" descr="https://webmail.k-state.edu/service/home/~/ralco_4c.jpg?auth=co&amp;loc=en_US&amp;id=11604183&amp;part=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3252" name="AutoShape 7" descr="https://webmail.k-state.edu/service/home/~/ralco_4c.jpg?auth=co&amp;loc=en_US&amp;id=11604183&amp;part=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0663" name="Rectangle 12"/>
          <p:cNvSpPr>
            <a:spLocks noChangeArrowheads="1"/>
          </p:cNvSpPr>
          <p:nvPr/>
        </p:nvSpPr>
        <p:spPr bwMode="auto">
          <a:xfrm>
            <a:off x="496888" y="3334633"/>
            <a:ext cx="81899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defRPr/>
            </a:pPr>
            <a:r>
              <a:rPr lang="en-US" sz="2000" b="1" kern="0" dirty="0">
                <a:latin typeface="Arial" charset="0"/>
                <a:cs typeface="Arial" charset="0"/>
              </a:rPr>
              <a:t>*Funding for this Grain and Feed Mill Operations course was made possible, in part, by the Food and Drug Administration through grant (1U54FD004333-01), views expressed in written materials or publications and by speakers and moderators do not necessarily reflect the official policies of the Department of Health and Human Services; nor does any mention of trade names, commercial practices, or organization imply endorsement by the United States Government.*</a:t>
            </a:r>
          </a:p>
        </p:txBody>
      </p:sp>
      <p:grpSp>
        <p:nvGrpSpPr>
          <p:cNvPr id="53254" name="Group 4"/>
          <p:cNvGrpSpPr>
            <a:grpSpLocks/>
          </p:cNvGrpSpPr>
          <p:nvPr/>
        </p:nvGrpSpPr>
        <p:grpSpPr bwMode="auto">
          <a:xfrm>
            <a:off x="1447800" y="1778000"/>
            <a:ext cx="6096000" cy="1143000"/>
            <a:chOff x="1524000" y="2177189"/>
            <a:chExt cx="6096000" cy="1143000"/>
          </a:xfrm>
        </p:grpSpPr>
        <p:sp>
          <p:nvSpPr>
            <p:cNvPr id="4" name="Rectangle 3"/>
            <p:cNvSpPr/>
            <p:nvPr/>
          </p:nvSpPr>
          <p:spPr>
            <a:xfrm>
              <a:off x="1524000" y="2177189"/>
              <a:ext cx="6096000"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3257" name="Group 2"/>
            <p:cNvGrpSpPr>
              <a:grpSpLocks/>
            </p:cNvGrpSpPr>
            <p:nvPr/>
          </p:nvGrpSpPr>
          <p:grpSpPr bwMode="auto">
            <a:xfrm>
              <a:off x="1676400" y="2384011"/>
              <a:ext cx="5791200" cy="729356"/>
              <a:chOff x="1143000" y="2801595"/>
              <a:chExt cx="5791200" cy="729356"/>
            </a:xfrm>
          </p:grpSpPr>
          <p:pic>
            <p:nvPicPr>
              <p:cNvPr id="53258" name="Picture 9" descr="C:\Users\bmmiller.KSRE-AD\Downloads\ISU2LINER [Conver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819400"/>
                <a:ext cx="2133600" cy="69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3" descr="KSU-New Logo PMS 26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801595"/>
                <a:ext cx="3124200" cy="72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2" y="6112130"/>
            <a:ext cx="9104288" cy="855952"/>
          </a:xfrm>
          <a:prstGeom prst="rect">
            <a:avLst/>
          </a:prstGeom>
        </p:spPr>
      </p:pic>
      <p:sp>
        <p:nvSpPr>
          <p:cNvPr id="6146" name="Rectangle 4"/>
          <p:cNvSpPr>
            <a:spLocks noChangeArrowheads="1"/>
          </p:cNvSpPr>
          <p:nvPr/>
        </p:nvSpPr>
        <p:spPr bwMode="auto">
          <a:xfrm>
            <a:off x="457200" y="609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800" b="1" dirty="0">
                <a:solidFill>
                  <a:srgbClr val="C00000"/>
                </a:solidFill>
                <a:latin typeface="Arial" charset="0"/>
                <a:cs typeface="Tahoma" charset="0"/>
              </a:rPr>
              <a:t>Individuals Involved in </a:t>
            </a:r>
            <a:r>
              <a:rPr lang="en-US" altLang="en-US" sz="3800" b="1" dirty="0" smtClean="0">
                <a:solidFill>
                  <a:srgbClr val="C00000"/>
                </a:solidFill>
                <a:latin typeface="Arial" charset="0"/>
                <a:cs typeface="Tahoma" charset="0"/>
              </a:rPr>
              <a:t>Pest Management and Sanitation</a:t>
            </a:r>
            <a:endParaRPr lang="en-US" altLang="en-US" sz="3800" b="1" dirty="0">
              <a:solidFill>
                <a:srgbClr val="C00000"/>
              </a:solidFill>
              <a:latin typeface="Arial" charset="0"/>
              <a:cs typeface="Tahoma" charset="0"/>
            </a:endParaRPr>
          </a:p>
        </p:txBody>
      </p:sp>
      <p:pic>
        <p:nvPicPr>
          <p:cNvPr id="33" name="Picture 17" descr="C:\Users\jonesc\AppData\Local\Microsoft\Windows\Temporary Internet Files\Content.IE5\TQCL5127\MC90043381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0187" y="467042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7" descr="C:\Users\jonesc\AppData\Local\Microsoft\Windows\Temporary Internet Files\Content.IE5\TQCL5127\MC90043381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8561" y="469231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descr="Graphic showing relationship between Feed Mill Manager, Employee certified in pest management, the Sanitation Team and Outsourced profession al pest management."/>
          <p:cNvGrpSpPr/>
          <p:nvPr/>
        </p:nvGrpSpPr>
        <p:grpSpPr>
          <a:xfrm>
            <a:off x="304799" y="1447800"/>
            <a:ext cx="8424152" cy="5377678"/>
            <a:chOff x="304799" y="1447800"/>
            <a:chExt cx="8424152" cy="5377678"/>
          </a:xfrm>
        </p:grpSpPr>
        <p:pic>
          <p:nvPicPr>
            <p:cNvPr id="6148" name="Picture 17" descr="C:\Users\jonesc\AppData\Local\Microsoft\Windows\Temporary Internet Files\Content.IE5\TQCL5127\MC90043381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492250"/>
              <a:ext cx="13271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4"/>
            <p:cNvSpPr txBox="1">
              <a:spLocks noChangeArrowheads="1"/>
            </p:cNvSpPr>
            <p:nvPr/>
          </p:nvSpPr>
          <p:spPr bwMode="auto">
            <a:xfrm>
              <a:off x="6066714" y="2720471"/>
              <a:ext cx="2662237"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auto">
                <a:lnSpc>
                  <a:spcPct val="90000"/>
                </a:lnSpc>
                <a:spcBef>
                  <a:spcPct val="20000"/>
                </a:spcBef>
                <a:spcAft>
                  <a:spcPts val="0"/>
                </a:spcAft>
                <a:defRPr/>
              </a:pPr>
              <a:r>
                <a:rPr lang="en-US" sz="2300" b="1" kern="0" dirty="0" smtClean="0">
                  <a:latin typeface="Arial" panose="020B0604020202020204" pitchFamily="34" charset="0"/>
                  <a:cs typeface="Arial" panose="020B0604020202020204" pitchFamily="34" charset="0"/>
                </a:rPr>
                <a:t>Employee Certified in Pest Management </a:t>
              </a:r>
              <a:endParaRPr lang="en-US" sz="2300" b="1" kern="0" dirty="0">
                <a:latin typeface="Arial" panose="020B0604020202020204" pitchFamily="34" charset="0"/>
                <a:cs typeface="Arial" panose="020B0604020202020204" pitchFamily="34" charset="0"/>
              </a:endParaRPr>
            </a:p>
          </p:txBody>
        </p:sp>
        <p:pic>
          <p:nvPicPr>
            <p:cNvPr id="6151" name="Picture 17" descr="C:\Users\jonesc\AppData\Local\Microsoft\Windows\Temporary Internet Files\Content.IE5\TQCL5127\MC90043381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6013" y="1447800"/>
              <a:ext cx="13271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4"/>
            <p:cNvSpPr txBox="1">
              <a:spLocks noChangeArrowheads="1"/>
            </p:cNvSpPr>
            <p:nvPr/>
          </p:nvSpPr>
          <p:spPr bwMode="auto">
            <a:xfrm>
              <a:off x="3103563" y="2805112"/>
              <a:ext cx="24336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en-US" b="1" kern="0" dirty="0">
                  <a:latin typeface="Arial" panose="020B0604020202020204" pitchFamily="34" charset="0"/>
                  <a:cs typeface="Arial" panose="020B0604020202020204" pitchFamily="34" charset="0"/>
                </a:rPr>
                <a:t> </a:t>
              </a:r>
              <a:r>
                <a:rPr lang="en-US" b="1" kern="0" dirty="0" smtClean="0">
                  <a:latin typeface="Arial" panose="020B0604020202020204" pitchFamily="34" charset="0"/>
                  <a:cs typeface="Arial" panose="020B0604020202020204" pitchFamily="34" charset="0"/>
                </a:rPr>
                <a:t>Feed Mill Manager</a:t>
              </a:r>
              <a:endParaRPr lang="en-US" b="1" kern="0" dirty="0">
                <a:latin typeface="Arial" panose="020B0604020202020204" pitchFamily="34" charset="0"/>
                <a:cs typeface="Arial" panose="020B0604020202020204" pitchFamily="34" charset="0"/>
              </a:endParaRPr>
            </a:p>
          </p:txBody>
        </p:sp>
        <p:sp>
          <p:nvSpPr>
            <p:cNvPr id="39" name="Left-Right Arrow 38"/>
            <p:cNvSpPr/>
            <p:nvPr/>
          </p:nvSpPr>
          <p:spPr>
            <a:xfrm>
              <a:off x="5105400" y="1752600"/>
              <a:ext cx="1524000" cy="533400"/>
            </a:xfrm>
            <a:prstGeom prst="lef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2" name="Picture 17" descr="C:\Users\jonesc\AppData\Local\Microsoft\Windows\Temporary Internet Files\Content.IE5\TQCL5127\MC90043381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6047" y="5181600"/>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4"/>
            <p:cNvSpPr txBox="1">
              <a:spLocks noChangeArrowheads="1"/>
            </p:cNvSpPr>
            <p:nvPr/>
          </p:nvSpPr>
          <p:spPr bwMode="auto">
            <a:xfrm>
              <a:off x="6181015" y="5920004"/>
              <a:ext cx="24336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lnSpc>
                  <a:spcPct val="90000"/>
                </a:lnSpc>
                <a:spcBef>
                  <a:spcPct val="20000"/>
                </a:spcBef>
                <a:spcAft>
                  <a:spcPts val="0"/>
                </a:spcAft>
                <a:defRPr/>
              </a:pPr>
              <a:r>
                <a:rPr lang="en-US" b="1" kern="0" dirty="0" smtClean="0">
                  <a:latin typeface="Arial" panose="020B0604020202020204" pitchFamily="34" charset="0"/>
                  <a:cs typeface="Arial" panose="020B0604020202020204" pitchFamily="34" charset="0"/>
                </a:rPr>
                <a:t>Sanitation</a:t>
              </a:r>
            </a:p>
            <a:p>
              <a:pPr algn="ctr" fontAlgn="auto">
                <a:lnSpc>
                  <a:spcPct val="90000"/>
                </a:lnSpc>
                <a:spcBef>
                  <a:spcPct val="20000"/>
                </a:spcBef>
                <a:spcAft>
                  <a:spcPts val="0"/>
                </a:spcAft>
                <a:defRPr/>
              </a:pPr>
              <a:r>
                <a:rPr lang="en-US" b="1" kern="0" dirty="0" smtClean="0">
                  <a:latin typeface="Arial" panose="020B0604020202020204" pitchFamily="34" charset="0"/>
                  <a:cs typeface="Arial" panose="020B0604020202020204" pitchFamily="34" charset="0"/>
                </a:rPr>
                <a:t>Team</a:t>
              </a:r>
              <a:endParaRPr lang="en-US" b="1" kern="0" dirty="0">
                <a:latin typeface="Arial" panose="020B0604020202020204" pitchFamily="34" charset="0"/>
                <a:cs typeface="Arial" panose="020B0604020202020204" pitchFamily="34" charset="0"/>
              </a:endParaRPr>
            </a:p>
          </p:txBody>
        </p:sp>
        <p:pic>
          <p:nvPicPr>
            <p:cNvPr id="51" name="Picture 17" descr="C:\Users\jonesc\AppData\Local\Microsoft\Windows\Temporary Internet Files\Content.IE5\TQCL5127\MC90043381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907" y="4197016"/>
              <a:ext cx="13271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4"/>
            <p:cNvSpPr txBox="1">
              <a:spLocks noChangeArrowheads="1"/>
            </p:cNvSpPr>
            <p:nvPr/>
          </p:nvSpPr>
          <p:spPr bwMode="auto">
            <a:xfrm>
              <a:off x="304799" y="5588216"/>
              <a:ext cx="2798763" cy="12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auto">
                <a:spcBef>
                  <a:spcPts val="0"/>
                </a:spcBef>
                <a:spcAft>
                  <a:spcPts val="0"/>
                </a:spcAft>
                <a:defRPr/>
              </a:pPr>
              <a:r>
                <a:rPr lang="en-US" b="1" kern="0" dirty="0" smtClean="0">
                  <a:latin typeface="Arial" panose="020B0604020202020204" pitchFamily="34" charset="0"/>
                  <a:cs typeface="Arial" panose="020B0604020202020204" pitchFamily="34" charset="0"/>
                </a:rPr>
                <a:t>Outsourced </a:t>
              </a:r>
            </a:p>
            <a:p>
              <a:pPr algn="ctr" fontAlgn="auto">
                <a:spcBef>
                  <a:spcPts val="0"/>
                </a:spcBef>
                <a:spcAft>
                  <a:spcPts val="0"/>
                </a:spcAft>
                <a:defRPr/>
              </a:pPr>
              <a:r>
                <a:rPr lang="en-US" b="1" kern="0" dirty="0" smtClean="0">
                  <a:latin typeface="Arial" panose="020B0604020202020204" pitchFamily="34" charset="0"/>
                  <a:cs typeface="Arial" panose="020B0604020202020204" pitchFamily="34" charset="0"/>
                </a:rPr>
                <a:t>Professional</a:t>
              </a:r>
            </a:p>
            <a:p>
              <a:pPr algn="ctr" fontAlgn="auto">
                <a:spcBef>
                  <a:spcPts val="0"/>
                </a:spcBef>
                <a:spcAft>
                  <a:spcPts val="0"/>
                </a:spcAft>
                <a:defRPr/>
              </a:pPr>
              <a:r>
                <a:rPr lang="en-US" b="1" kern="0" dirty="0" smtClean="0">
                  <a:latin typeface="Arial" panose="020B0604020202020204" pitchFamily="34" charset="0"/>
                  <a:cs typeface="Arial" panose="020B0604020202020204" pitchFamily="34" charset="0"/>
                </a:rPr>
                <a:t>Pest Management</a:t>
              </a:r>
              <a:endParaRPr lang="en-US" b="1" kern="0" dirty="0">
                <a:latin typeface="Arial" panose="020B0604020202020204" pitchFamily="34" charset="0"/>
                <a:cs typeface="Arial" panose="020B0604020202020204" pitchFamily="34" charset="0"/>
              </a:endParaRPr>
            </a:p>
          </p:txBody>
        </p:sp>
        <p:sp>
          <p:nvSpPr>
            <p:cNvPr id="53" name="Left-Right Arrow 52"/>
            <p:cNvSpPr/>
            <p:nvPr/>
          </p:nvSpPr>
          <p:spPr>
            <a:xfrm rot="19179809">
              <a:off x="2091151" y="3654695"/>
              <a:ext cx="1617582" cy="533400"/>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Left-Right Arrow 56"/>
            <p:cNvSpPr/>
            <p:nvPr/>
          </p:nvSpPr>
          <p:spPr>
            <a:xfrm rot="16200000">
              <a:off x="6934033" y="3984458"/>
              <a:ext cx="838534" cy="533400"/>
            </a:xfrm>
            <a:prstGeom prst="lef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Left-Right Arrow 57"/>
            <p:cNvSpPr/>
            <p:nvPr/>
          </p:nvSpPr>
          <p:spPr>
            <a:xfrm rot="2758936">
              <a:off x="4928177" y="3775024"/>
              <a:ext cx="1617582" cy="533400"/>
            </a:xfrm>
            <a:prstGeom prst="lef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075392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6"/>
          <p:cNvSpPr txBox="1">
            <a:spLocks noChangeArrowheads="1"/>
          </p:cNvSpPr>
          <p:nvPr/>
        </p:nvSpPr>
        <p:spPr bwMode="auto">
          <a:xfrm>
            <a:off x="318351" y="5468898"/>
            <a:ext cx="2070247" cy="461665"/>
          </a:xfrm>
          <a:prstGeom prst="rect">
            <a:avLst/>
          </a:prstGeom>
          <a:noFill/>
          <a:ln w="9525">
            <a:noFill/>
            <a:miter lim="800000"/>
            <a:headEnd/>
            <a:tailEnd/>
          </a:ln>
          <a:effectLst/>
        </p:spPr>
        <p:txBody>
          <a:bodyPr wrap="none">
            <a:spAutoFit/>
          </a:bodyPr>
          <a:lstStyle/>
          <a:p>
            <a:pPr algn="ctr">
              <a:defRPr/>
            </a:pPr>
            <a:r>
              <a:rPr lang="en-US" b="1" dirty="0" smtClean="0">
                <a:latin typeface="+mn-lt"/>
              </a:rPr>
              <a:t>Transportation</a:t>
            </a:r>
            <a:endParaRPr lang="en-US" b="1" dirty="0">
              <a:latin typeface="+mn-lt"/>
            </a:endParaRPr>
          </a:p>
        </p:txBody>
      </p:sp>
      <p:sp>
        <p:nvSpPr>
          <p:cNvPr id="14" name="Text Box 17"/>
          <p:cNvSpPr txBox="1">
            <a:spLocks noChangeArrowheads="1"/>
          </p:cNvSpPr>
          <p:nvPr/>
        </p:nvSpPr>
        <p:spPr bwMode="auto">
          <a:xfrm>
            <a:off x="3658694" y="5468897"/>
            <a:ext cx="1361591" cy="461665"/>
          </a:xfrm>
          <a:prstGeom prst="rect">
            <a:avLst/>
          </a:prstGeom>
          <a:noFill/>
          <a:ln w="9525">
            <a:noFill/>
            <a:miter lim="800000"/>
            <a:headEnd/>
            <a:tailEnd/>
          </a:ln>
          <a:effectLst/>
        </p:spPr>
        <p:txBody>
          <a:bodyPr wrap="none">
            <a:spAutoFit/>
          </a:bodyPr>
          <a:lstStyle/>
          <a:p>
            <a:pPr>
              <a:defRPr/>
            </a:pPr>
            <a:r>
              <a:rPr lang="en-US" b="1" dirty="0" smtClean="0">
                <a:latin typeface="+mn-lt"/>
              </a:rPr>
              <a:t>Feed Mill</a:t>
            </a:r>
            <a:endParaRPr lang="en-US" b="1" dirty="0">
              <a:latin typeface="+mn-lt"/>
            </a:endParaRPr>
          </a:p>
        </p:txBody>
      </p:sp>
      <p:sp>
        <p:nvSpPr>
          <p:cNvPr id="17" name="Text Box 19"/>
          <p:cNvSpPr txBox="1">
            <a:spLocks noChangeArrowheads="1"/>
          </p:cNvSpPr>
          <p:nvPr/>
        </p:nvSpPr>
        <p:spPr bwMode="auto">
          <a:xfrm>
            <a:off x="971102" y="2868067"/>
            <a:ext cx="797013" cy="461665"/>
          </a:xfrm>
          <a:prstGeom prst="rect">
            <a:avLst/>
          </a:prstGeom>
          <a:noFill/>
          <a:ln w="9525">
            <a:noFill/>
            <a:miter lim="800000"/>
            <a:headEnd/>
            <a:tailEnd/>
          </a:ln>
          <a:effectLst/>
        </p:spPr>
        <p:txBody>
          <a:bodyPr wrap="none">
            <a:spAutoFit/>
          </a:bodyPr>
          <a:lstStyle/>
          <a:p>
            <a:pPr algn="ctr">
              <a:defRPr/>
            </a:pPr>
            <a:r>
              <a:rPr lang="en-US" b="1" dirty="0">
                <a:latin typeface="+mn-lt"/>
              </a:rPr>
              <a:t>Field</a:t>
            </a:r>
          </a:p>
        </p:txBody>
      </p:sp>
      <p:sp>
        <p:nvSpPr>
          <p:cNvPr id="18" name="Text Box 19"/>
          <p:cNvSpPr txBox="1">
            <a:spLocks noChangeArrowheads="1"/>
          </p:cNvSpPr>
          <p:nvPr/>
        </p:nvSpPr>
        <p:spPr bwMode="auto">
          <a:xfrm>
            <a:off x="3992382" y="2853318"/>
            <a:ext cx="828688" cy="461665"/>
          </a:xfrm>
          <a:prstGeom prst="rect">
            <a:avLst/>
          </a:prstGeom>
          <a:noFill/>
          <a:ln w="9525">
            <a:noFill/>
            <a:miter lim="800000"/>
            <a:headEnd/>
            <a:tailEnd/>
          </a:ln>
          <a:effectLst/>
        </p:spPr>
        <p:txBody>
          <a:bodyPr wrap="none">
            <a:spAutoFit/>
          </a:bodyPr>
          <a:lstStyle/>
          <a:p>
            <a:pPr>
              <a:defRPr/>
            </a:pPr>
            <a:r>
              <a:rPr lang="en-US" b="1" dirty="0">
                <a:latin typeface="+mn-lt"/>
              </a:rPr>
              <a:t>Farm</a:t>
            </a:r>
          </a:p>
        </p:txBody>
      </p:sp>
      <p:sp>
        <p:nvSpPr>
          <p:cNvPr id="2" name="Title 1"/>
          <p:cNvSpPr>
            <a:spLocks noGrp="1"/>
          </p:cNvSpPr>
          <p:nvPr>
            <p:ph type="title"/>
          </p:nvPr>
        </p:nvSpPr>
        <p:spPr>
          <a:xfrm>
            <a:off x="344224" y="354336"/>
            <a:ext cx="8229600" cy="1143000"/>
          </a:xfrm>
        </p:spPr>
        <p:txBody>
          <a:bodyPr>
            <a:normAutofit/>
          </a:bodyPr>
          <a:lstStyle/>
          <a:p>
            <a:r>
              <a:rPr lang="en-US" sz="4000" dirty="0">
                <a:latin typeface="Arial" charset="0"/>
                <a:ea typeface="+mn-ea"/>
                <a:cs typeface="Tahoma" charset="0"/>
              </a:rPr>
              <a:t>Importance</a:t>
            </a:r>
          </a:p>
        </p:txBody>
      </p:sp>
      <p:sp>
        <p:nvSpPr>
          <p:cNvPr id="21" name="Right Arrow 21"/>
          <p:cNvSpPr>
            <a:spLocks noChangeArrowheads="1"/>
          </p:cNvSpPr>
          <p:nvPr/>
        </p:nvSpPr>
        <p:spPr bwMode="auto">
          <a:xfrm>
            <a:off x="2558431" y="1844811"/>
            <a:ext cx="669824" cy="381000"/>
          </a:xfrm>
          <a:prstGeom prst="rightArrow">
            <a:avLst>
              <a:gd name="adj1" fmla="val 50000"/>
              <a:gd name="adj2" fmla="val 50097"/>
            </a:avLst>
          </a:prstGeom>
          <a:solidFill>
            <a:schemeClr val="accent1"/>
          </a:solidFill>
          <a:ln w="9525" algn="ctr">
            <a:solidFill>
              <a:schemeClr val="tx1"/>
            </a:solidFill>
            <a:round/>
            <a:headEnd/>
            <a:tailEnd/>
          </a:ln>
        </p:spPr>
        <p:txBody>
          <a:bodyPr/>
          <a:lstStyle/>
          <a:p>
            <a:endParaRPr lang="en-US"/>
          </a:p>
        </p:txBody>
      </p:sp>
      <p:sp>
        <p:nvSpPr>
          <p:cNvPr id="22" name="Right Arrow 21"/>
          <p:cNvSpPr>
            <a:spLocks noChangeArrowheads="1"/>
          </p:cNvSpPr>
          <p:nvPr/>
        </p:nvSpPr>
        <p:spPr bwMode="auto">
          <a:xfrm rot="8916903">
            <a:off x="1800008" y="3023049"/>
            <a:ext cx="1799819" cy="381000"/>
          </a:xfrm>
          <a:prstGeom prst="rightArrow">
            <a:avLst>
              <a:gd name="adj1" fmla="val 50000"/>
              <a:gd name="adj2" fmla="val 50097"/>
            </a:avLst>
          </a:prstGeom>
          <a:solidFill>
            <a:schemeClr val="accent1"/>
          </a:solidFill>
          <a:ln w="9525" algn="ctr">
            <a:solidFill>
              <a:schemeClr val="tx1"/>
            </a:solidFill>
            <a:round/>
            <a:headEnd/>
            <a:tailEnd/>
          </a:ln>
        </p:spPr>
        <p:txBody>
          <a:bodyPr/>
          <a:lstStyle/>
          <a:p>
            <a:endParaRPr lang="en-US"/>
          </a:p>
        </p:txBody>
      </p:sp>
      <p:sp>
        <p:nvSpPr>
          <p:cNvPr id="23" name="Right Arrow 21"/>
          <p:cNvSpPr>
            <a:spLocks noChangeArrowheads="1"/>
          </p:cNvSpPr>
          <p:nvPr/>
        </p:nvSpPr>
        <p:spPr bwMode="auto">
          <a:xfrm>
            <a:off x="2558431" y="4721056"/>
            <a:ext cx="669824" cy="381000"/>
          </a:xfrm>
          <a:prstGeom prst="rightArrow">
            <a:avLst>
              <a:gd name="adj1" fmla="val 50000"/>
              <a:gd name="adj2" fmla="val 50097"/>
            </a:avLst>
          </a:prstGeom>
          <a:solidFill>
            <a:schemeClr val="accent1"/>
          </a:solidFill>
          <a:ln w="9525" algn="ctr">
            <a:solidFill>
              <a:schemeClr val="tx1"/>
            </a:solidFill>
            <a:round/>
            <a:headEnd/>
            <a:tailEnd/>
          </a:ln>
        </p:spPr>
        <p:txBody>
          <a:bodyPr/>
          <a:lstStyle/>
          <a:p>
            <a:endParaRPr lang="en-US"/>
          </a:p>
        </p:txBody>
      </p:sp>
      <p:sp>
        <p:nvSpPr>
          <p:cNvPr id="24" name="Rectangle 3"/>
          <p:cNvSpPr txBox="1">
            <a:spLocks noChangeArrowheads="1"/>
          </p:cNvSpPr>
          <p:nvPr/>
        </p:nvSpPr>
        <p:spPr>
          <a:xfrm>
            <a:off x="5627384" y="1154436"/>
            <a:ext cx="3371453" cy="5703564"/>
          </a:xfrm>
          <a:prstGeom prst="rect">
            <a:avLst/>
          </a:prstGeom>
        </p:spPr>
        <p:txBody>
          <a:bodyPr>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eaLnBrk="1" hangingPunct="1">
              <a:spcAft>
                <a:spcPts val="400"/>
              </a:spcAft>
              <a:buNone/>
              <a:defRPr/>
            </a:pPr>
            <a:r>
              <a:rPr lang="en-US" sz="2600" b="1" dirty="0" smtClean="0">
                <a:latin typeface="Arial" panose="020B0604020202020204" pitchFamily="34" charset="0"/>
                <a:cs typeface="Arial" panose="020B0604020202020204" pitchFamily="34" charset="0"/>
              </a:rPr>
              <a:t>Loss Characterization</a:t>
            </a:r>
          </a:p>
          <a:p>
            <a:pPr eaLnBrk="1" hangingPunct="1">
              <a:spcAft>
                <a:spcPts val="400"/>
              </a:spcAft>
              <a:buClr>
                <a:schemeClr val="tx1"/>
              </a:buClr>
              <a:buSzPct val="100000"/>
              <a:buFont typeface="Arial" panose="020B0604020202020204" pitchFamily="34" charset="0"/>
              <a:buChar char="•"/>
              <a:defRPr/>
            </a:pPr>
            <a:r>
              <a:rPr lang="en-US" sz="2100" dirty="0" smtClean="0">
                <a:latin typeface="Arial" panose="020B0604020202020204" pitchFamily="34" charset="0"/>
                <a:cs typeface="Arial" panose="020B0604020202020204" pitchFamily="34" charset="0"/>
              </a:rPr>
              <a:t>Consumption of product</a:t>
            </a:r>
          </a:p>
          <a:p>
            <a:pPr eaLnBrk="1" hangingPunct="1">
              <a:spcAft>
                <a:spcPts val="400"/>
              </a:spcAft>
              <a:buClr>
                <a:schemeClr val="tx1"/>
              </a:buClr>
              <a:buSzPct val="100000"/>
              <a:buFont typeface="Arial" panose="020B0604020202020204" pitchFamily="34" charset="0"/>
              <a:buChar char="•"/>
              <a:defRPr/>
            </a:pPr>
            <a:r>
              <a:rPr lang="en-US" sz="2100" dirty="0" smtClean="0">
                <a:latin typeface="Arial" panose="020B0604020202020204" pitchFamily="34" charset="0"/>
                <a:cs typeface="Arial" panose="020B0604020202020204" pitchFamily="34" charset="0"/>
              </a:rPr>
              <a:t>Costs of sanitation</a:t>
            </a:r>
          </a:p>
          <a:p>
            <a:pPr eaLnBrk="1" hangingPunct="1">
              <a:spcAft>
                <a:spcPts val="400"/>
              </a:spcAft>
              <a:buClr>
                <a:schemeClr val="tx1"/>
              </a:buClr>
              <a:buSzPct val="100000"/>
              <a:buFont typeface="Arial" panose="020B0604020202020204" pitchFamily="34" charset="0"/>
              <a:buChar char="•"/>
              <a:defRPr/>
            </a:pPr>
            <a:r>
              <a:rPr lang="en-US" sz="2100" dirty="0" smtClean="0">
                <a:latin typeface="Arial" panose="020B0604020202020204" pitchFamily="34" charset="0"/>
                <a:cs typeface="Arial" panose="020B0604020202020204" pitchFamily="34" charset="0"/>
              </a:rPr>
              <a:t>Repeated treatment costs</a:t>
            </a:r>
          </a:p>
          <a:p>
            <a:pPr eaLnBrk="1" hangingPunct="1">
              <a:spcAft>
                <a:spcPts val="400"/>
              </a:spcAft>
              <a:buClr>
                <a:schemeClr val="tx1"/>
              </a:buClr>
              <a:buSzPct val="100000"/>
              <a:buFont typeface="Arial" panose="020B0604020202020204" pitchFamily="34" charset="0"/>
              <a:buChar char="•"/>
              <a:defRPr/>
            </a:pPr>
            <a:r>
              <a:rPr lang="en-US" sz="2100" dirty="0">
                <a:latin typeface="Arial" panose="020B0604020202020204" pitchFamily="34" charset="0"/>
                <a:cs typeface="Arial" panose="020B0604020202020204" pitchFamily="34" charset="0"/>
              </a:rPr>
              <a:t>Quality loss (product adulteration)</a:t>
            </a:r>
          </a:p>
          <a:p>
            <a:pPr eaLnBrk="1" hangingPunct="1">
              <a:spcAft>
                <a:spcPts val="400"/>
              </a:spcAft>
              <a:buClr>
                <a:schemeClr val="tx1"/>
              </a:buClr>
              <a:buSzPct val="100000"/>
              <a:buFont typeface="Arial" panose="020B0604020202020204" pitchFamily="34" charset="0"/>
              <a:buChar char="•"/>
              <a:defRPr/>
            </a:pPr>
            <a:r>
              <a:rPr lang="en-US" sz="2100" dirty="0" smtClean="0">
                <a:latin typeface="Arial" panose="020B0604020202020204" pitchFamily="34" charset="0"/>
                <a:cs typeface="Arial" panose="020B0604020202020204" pitchFamily="34" charset="0"/>
              </a:rPr>
              <a:t>Product rejection by clients/customers</a:t>
            </a:r>
          </a:p>
          <a:p>
            <a:pPr eaLnBrk="1" hangingPunct="1">
              <a:spcAft>
                <a:spcPts val="400"/>
              </a:spcAft>
              <a:buClr>
                <a:schemeClr val="tx1"/>
              </a:buClr>
              <a:buSzPct val="100000"/>
              <a:buFont typeface="Arial" panose="020B0604020202020204" pitchFamily="34" charset="0"/>
              <a:buChar char="•"/>
              <a:defRPr/>
            </a:pPr>
            <a:r>
              <a:rPr lang="en-US" sz="2100" dirty="0" smtClean="0">
                <a:latin typeface="Arial" panose="020B0604020202020204" pitchFamily="34" charset="0"/>
                <a:cs typeface="Arial" panose="020B0604020202020204" pitchFamily="34" charset="0"/>
              </a:rPr>
              <a:t>Loss of export markets</a:t>
            </a:r>
          </a:p>
          <a:p>
            <a:pPr lvl="1" eaLnBrk="1" hangingPunct="1">
              <a:defRPr/>
            </a:pPr>
            <a:endParaRPr lang="en-US" dirty="0" smtClean="0"/>
          </a:p>
          <a:p>
            <a:pPr eaLnBrk="1" hangingPunct="1">
              <a:buFont typeface="Wingdings" pitchFamily="2" charset="2"/>
              <a:buNone/>
              <a:defRPr/>
            </a:pPr>
            <a:endParaRPr lang="en-US" dirty="0" smtClean="0"/>
          </a:p>
        </p:txBody>
      </p:sp>
      <p:pic>
        <p:nvPicPr>
          <p:cNvPr id="4" name="Picture 3" descr="Photo of comb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24" y="1207398"/>
            <a:ext cx="2194560" cy="1645920"/>
          </a:xfrm>
          <a:prstGeom prst="rect">
            <a:avLst/>
          </a:prstGeom>
          <a:ln>
            <a:noFill/>
          </a:ln>
          <a:effectLst>
            <a:outerShdw blurRad="190500" algn="tl" rotWithShape="0">
              <a:srgbClr val="000000">
                <a:alpha val="70000"/>
              </a:srgbClr>
            </a:outerShdw>
          </a:effectLst>
        </p:spPr>
      </p:pic>
      <p:pic>
        <p:nvPicPr>
          <p:cNvPr id="5" name="Picture 4" descr="Photo of tractor loading grain into truc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7123" y="1208500"/>
            <a:ext cx="2194560" cy="1645920"/>
          </a:xfrm>
          <a:prstGeom prst="rect">
            <a:avLst/>
          </a:prstGeom>
          <a:ln>
            <a:noFill/>
          </a:ln>
          <a:effectLst>
            <a:outerShdw blurRad="190500" algn="tl" rotWithShape="0">
              <a:srgbClr val="000000">
                <a:alpha val="70000"/>
              </a:srgbClr>
            </a:outerShdw>
          </a:effectLst>
        </p:spPr>
      </p:pic>
      <p:pic>
        <p:nvPicPr>
          <p:cNvPr id="6" name="Picture 5" descr="Photo of trucks in que at elevato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330" y="3806148"/>
            <a:ext cx="2194559" cy="1645920"/>
          </a:xfrm>
          <a:prstGeom prst="rect">
            <a:avLst/>
          </a:prstGeom>
          <a:ln>
            <a:noFill/>
          </a:ln>
          <a:effectLst>
            <a:outerShdw blurRad="190500" algn="tl" rotWithShape="0">
              <a:srgbClr val="000000">
                <a:alpha val="70000"/>
              </a:srgbClr>
            </a:outerShdw>
          </a:effectLst>
        </p:spPr>
      </p:pic>
      <p:pic>
        <p:nvPicPr>
          <p:cNvPr id="7" name="Picture 6" descr="Photo of feed mill"/>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0596" y="3822978"/>
            <a:ext cx="2194560" cy="16459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510376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43"/>
            <a:ext cx="8229600" cy="1143000"/>
          </a:xfrm>
        </p:spPr>
        <p:txBody>
          <a:bodyPr>
            <a:normAutofit/>
          </a:bodyPr>
          <a:lstStyle/>
          <a:p>
            <a:pPr>
              <a:defRPr/>
            </a:pPr>
            <a:r>
              <a:rPr lang="en-US" sz="4000" dirty="0">
                <a:effectLst/>
                <a:latin typeface="Arial" charset="0"/>
                <a:ea typeface="+mn-ea"/>
                <a:cs typeface="Tahoma" charset="0"/>
              </a:rPr>
              <a:t>Sanitation Schedule</a:t>
            </a:r>
          </a:p>
        </p:txBody>
      </p:sp>
      <p:sp>
        <p:nvSpPr>
          <p:cNvPr id="3" name="Content Placeholder 2"/>
          <p:cNvSpPr>
            <a:spLocks noGrp="1"/>
          </p:cNvSpPr>
          <p:nvPr>
            <p:ph idx="1"/>
          </p:nvPr>
        </p:nvSpPr>
        <p:spPr>
          <a:xfrm>
            <a:off x="609600" y="1431085"/>
            <a:ext cx="8229600" cy="5029200"/>
          </a:xfrm>
        </p:spPr>
        <p:txBody>
          <a:bodyPr>
            <a:normAutofit/>
          </a:bodyPr>
          <a:lstStyle/>
          <a:p>
            <a:pPr marL="0" indent="0" eaLnBrk="1" hangingPunct="1">
              <a:buNone/>
              <a:defRPr/>
            </a:pPr>
            <a:r>
              <a:rPr lang="en-US" sz="2800" b="1" dirty="0" smtClean="0"/>
              <a:t>Depends upon:</a:t>
            </a:r>
          </a:p>
          <a:p>
            <a:pPr lvl="1" eaLnBrk="1" hangingPunct="1">
              <a:spcBef>
                <a:spcPts val="500"/>
              </a:spcBef>
              <a:spcAft>
                <a:spcPts val="500"/>
              </a:spcAft>
              <a:defRPr/>
            </a:pPr>
            <a:r>
              <a:rPr lang="en-US" sz="2400" dirty="0" smtClean="0"/>
              <a:t>Mill design</a:t>
            </a:r>
          </a:p>
          <a:p>
            <a:pPr lvl="1" eaLnBrk="1" hangingPunct="1">
              <a:spcBef>
                <a:spcPts val="500"/>
              </a:spcBef>
              <a:spcAft>
                <a:spcPts val="500"/>
              </a:spcAft>
              <a:defRPr/>
            </a:pPr>
            <a:r>
              <a:rPr lang="en-US" sz="2400" dirty="0" smtClean="0"/>
              <a:t>Ingredient type and storage</a:t>
            </a:r>
          </a:p>
          <a:p>
            <a:pPr lvl="1" eaLnBrk="1" hangingPunct="1">
              <a:spcBef>
                <a:spcPts val="500"/>
              </a:spcBef>
              <a:spcAft>
                <a:spcPts val="500"/>
              </a:spcAft>
              <a:defRPr/>
            </a:pPr>
            <a:r>
              <a:rPr lang="en-US" sz="2400" dirty="0" smtClean="0"/>
              <a:t>Equipment</a:t>
            </a:r>
          </a:p>
          <a:p>
            <a:pPr lvl="1" eaLnBrk="1" hangingPunct="1">
              <a:spcBef>
                <a:spcPts val="500"/>
              </a:spcBef>
              <a:spcAft>
                <a:spcPts val="500"/>
              </a:spcAft>
              <a:defRPr/>
            </a:pPr>
            <a:r>
              <a:rPr lang="en-US" sz="2400" dirty="0" smtClean="0"/>
              <a:t>Management</a:t>
            </a:r>
          </a:p>
          <a:p>
            <a:pPr lvl="1" eaLnBrk="1" hangingPunct="1">
              <a:spcBef>
                <a:spcPts val="500"/>
              </a:spcBef>
              <a:spcAft>
                <a:spcPts val="500"/>
              </a:spcAft>
              <a:defRPr/>
            </a:pPr>
            <a:r>
              <a:rPr lang="en-US" sz="2400" dirty="0" smtClean="0"/>
              <a:t>Finished feed storage and transportation</a:t>
            </a:r>
          </a:p>
          <a:p>
            <a:pPr lvl="1" eaLnBrk="1" hangingPunct="1">
              <a:spcBef>
                <a:spcPts val="500"/>
              </a:spcBef>
              <a:spcAft>
                <a:spcPts val="500"/>
              </a:spcAft>
              <a:defRPr/>
            </a:pPr>
            <a:r>
              <a:rPr lang="en-US" sz="2400" dirty="0" smtClean="0"/>
              <a:t>Pest control</a:t>
            </a:r>
          </a:p>
          <a:p>
            <a:pPr>
              <a:defRPr/>
            </a:pPr>
            <a:endParaRPr lang="en-US" sz="4400" dirty="0" smtClean="0"/>
          </a:p>
          <a:p>
            <a:pPr>
              <a:defRPr/>
            </a:pPr>
            <a:endParaRPr lang="en-US" sz="4400" dirty="0"/>
          </a:p>
        </p:txBody>
      </p:sp>
    </p:spTree>
    <p:extLst>
      <p:ext uri="{BB962C8B-B14F-4D97-AF65-F5344CB8AC3E}">
        <p14:creationId xmlns:p14="http://schemas.microsoft.com/office/powerpoint/2010/main" val="2834033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normAutofit/>
          </a:bodyPr>
          <a:lstStyle/>
          <a:p>
            <a:pPr>
              <a:defRPr/>
            </a:pPr>
            <a:r>
              <a:rPr lang="en-US" sz="4000" dirty="0">
                <a:effectLst/>
                <a:latin typeface="Arial" charset="0"/>
                <a:ea typeface="+mn-ea"/>
                <a:cs typeface="Tahoma" charset="0"/>
              </a:rPr>
              <a:t>Sanitation Schedule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5700788"/>
              </p:ext>
            </p:extLst>
          </p:nvPr>
        </p:nvGraphicFramePr>
        <p:xfrm>
          <a:off x="152400" y="1371600"/>
          <a:ext cx="8733447" cy="1981200"/>
        </p:xfrm>
        <a:graphic>
          <a:graphicData uri="http://schemas.openxmlformats.org/drawingml/2006/table">
            <a:tbl>
              <a:tblPr firstRow="1" bandRow="1">
                <a:tableStyleId>{5C22544A-7EE6-4342-B048-85BDC9FD1C3A}</a:tableStyleId>
              </a:tblPr>
              <a:tblGrid>
                <a:gridCol w="1001687"/>
                <a:gridCol w="1156018"/>
                <a:gridCol w="1218057"/>
                <a:gridCol w="1661033"/>
                <a:gridCol w="1397317"/>
                <a:gridCol w="959168"/>
                <a:gridCol w="1340167"/>
              </a:tblGrid>
              <a:tr h="370840">
                <a:tc>
                  <a:txBody>
                    <a:bodyPr/>
                    <a:lstStyle/>
                    <a:p>
                      <a:pPr algn="ctr"/>
                      <a:r>
                        <a:rPr lang="en-US" sz="2000" b="1" dirty="0" smtClean="0"/>
                        <a:t>Week</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smtClean="0"/>
                        <a:t>Monday</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smtClean="0"/>
                        <a:t>Tuesday</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smtClean="0"/>
                        <a:t>Wednesday</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smtClean="0"/>
                        <a:t>Thursday</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smtClean="0"/>
                        <a:t>Friday</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smtClean="0"/>
                        <a:t>Saturday</a:t>
                      </a:r>
                      <a:endParaRPr lang="en-US" sz="2000" b="1" dirty="0">
                        <a:latin typeface="Arial" panose="020B0604020202020204" pitchFamily="34" charset="0"/>
                        <a:cs typeface="Arial" panose="020B0604020202020204" pitchFamily="34" charset="0"/>
                      </a:endParaRPr>
                    </a:p>
                  </a:txBody>
                  <a:tcPr/>
                </a:tc>
              </a:tr>
              <a:tr h="370840">
                <a:tc>
                  <a:txBody>
                    <a:bodyPr/>
                    <a:lstStyle/>
                    <a:p>
                      <a:pPr algn="ctr"/>
                      <a:r>
                        <a:rPr lang="en-US" sz="2000" b="1" dirty="0" smtClean="0"/>
                        <a:t>1</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smtClean="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 G, P</a:t>
                      </a:r>
                      <a:endParaRPr lang="en-US" sz="2000" b="1" dirty="0">
                        <a:latin typeface="Arial" panose="020B0604020202020204" pitchFamily="34" charset="0"/>
                        <a:cs typeface="Arial" panose="020B0604020202020204" pitchFamily="34" charset="0"/>
                      </a:endParaRPr>
                    </a:p>
                  </a:txBody>
                  <a:tcPr/>
                </a:tc>
              </a:tr>
              <a:tr h="370840">
                <a:tc>
                  <a:txBody>
                    <a:bodyPr/>
                    <a:lstStyle/>
                    <a:p>
                      <a:pPr algn="ctr"/>
                      <a:r>
                        <a:rPr lang="en-US" sz="2000" b="1" dirty="0" smtClean="0"/>
                        <a:t>2</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smtClean="0">
                        <a:latin typeface="Arial" panose="020B0604020202020204" pitchFamily="34" charset="0"/>
                        <a:cs typeface="Arial" panose="020B0604020202020204" pitchFamily="34" charset="0"/>
                      </a:endParaRPr>
                    </a:p>
                  </a:txBody>
                  <a:tcPr/>
                </a:tc>
                <a:tc>
                  <a:txBody>
                    <a:bodyPr/>
                    <a:lstStyle/>
                    <a:p>
                      <a:pPr algn="ct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smtClean="0"/>
                        <a:t>-</a:t>
                      </a:r>
                      <a:endParaRPr lang="en-US" sz="2000" b="1" dirty="0">
                        <a:latin typeface="Arial" panose="020B0604020202020204" pitchFamily="34" charset="0"/>
                        <a:cs typeface="Arial" panose="020B0604020202020204" pitchFamily="34" charset="0"/>
                      </a:endParaRPr>
                    </a:p>
                  </a:txBody>
                  <a:tcPr/>
                </a:tc>
              </a:tr>
              <a:tr h="370840">
                <a:tc>
                  <a:txBody>
                    <a:bodyPr/>
                    <a:lstStyle/>
                    <a:p>
                      <a:pPr algn="ctr"/>
                      <a:r>
                        <a:rPr lang="en-US" sz="2000" b="1" dirty="0" smtClean="0"/>
                        <a:t>3</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 G, E</a:t>
                      </a:r>
                      <a:endParaRPr lang="en-US" sz="2000" b="1" dirty="0">
                        <a:latin typeface="Arial" panose="020B0604020202020204" pitchFamily="34" charset="0"/>
                        <a:cs typeface="Arial" panose="020B0604020202020204" pitchFamily="34" charset="0"/>
                      </a:endParaRPr>
                    </a:p>
                  </a:txBody>
                  <a:tcPr/>
                </a:tc>
              </a:tr>
              <a:tr h="370840">
                <a:tc>
                  <a:txBody>
                    <a:bodyPr/>
                    <a:lstStyle/>
                    <a:p>
                      <a:pPr algn="ctr"/>
                      <a:r>
                        <a:rPr lang="en-US" sz="2000" b="1" dirty="0" smtClean="0"/>
                        <a:t>4</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algn="ctr"/>
                      <a:r>
                        <a:rPr lang="en-US" sz="2000" b="1" dirty="0" smtClean="0"/>
                        <a:t>S,</a:t>
                      </a:r>
                      <a:r>
                        <a:rPr lang="en-US" sz="2000" b="1" baseline="0" dirty="0" smtClean="0"/>
                        <a:t> B</a:t>
                      </a:r>
                      <a:endParaRPr lang="en-US" sz="20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a:t>
                      </a:r>
                      <a:endParaRPr lang="en-US" sz="2000" b="1" dirty="0" smtClean="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304800" y="3733800"/>
            <a:ext cx="7696200" cy="2308324"/>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Key:</a:t>
            </a:r>
          </a:p>
          <a:p>
            <a:r>
              <a:rPr lang="en-US" dirty="0" smtClean="0">
                <a:latin typeface="Arial" panose="020B0604020202020204" pitchFamily="34" charset="0"/>
                <a:cs typeface="Arial" panose="020B0604020202020204" pitchFamily="34" charset="0"/>
              </a:rPr>
              <a:t>S = sweep all floors</a:t>
            </a:r>
          </a:p>
          <a:p>
            <a:r>
              <a:rPr lang="en-US" dirty="0" smtClean="0">
                <a:latin typeface="Arial" panose="020B0604020202020204" pitchFamily="34" charset="0"/>
                <a:cs typeface="Arial" panose="020B0604020202020204" pitchFamily="34" charset="0"/>
              </a:rPr>
              <a:t>B = remove empty bags from premix area</a:t>
            </a:r>
          </a:p>
          <a:p>
            <a:r>
              <a:rPr lang="en-US" dirty="0" smtClean="0">
                <a:latin typeface="Arial" panose="020B0604020202020204" pitchFamily="34" charset="0"/>
                <a:cs typeface="Arial" panose="020B0604020202020204" pitchFamily="34" charset="0"/>
              </a:rPr>
              <a:t>G = clean grinding room</a:t>
            </a:r>
          </a:p>
          <a:p>
            <a:r>
              <a:rPr lang="en-US" dirty="0" smtClean="0">
                <a:latin typeface="Arial" panose="020B0604020202020204" pitchFamily="34" charset="0"/>
                <a:cs typeface="Arial" panose="020B0604020202020204" pitchFamily="34" charset="0"/>
              </a:rPr>
              <a:t>P = power wash outside of building</a:t>
            </a:r>
          </a:p>
          <a:p>
            <a:r>
              <a:rPr lang="en-US" dirty="0" smtClean="0">
                <a:latin typeface="Arial" panose="020B0604020202020204" pitchFamily="34" charset="0"/>
                <a:cs typeface="Arial" panose="020B0604020202020204" pitchFamily="34" charset="0"/>
              </a:rPr>
              <a:t>E = dry clean equipment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734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534400" cy="1143000"/>
          </a:xfrm>
        </p:spPr>
        <p:txBody>
          <a:bodyPr>
            <a:noAutofit/>
          </a:bodyPr>
          <a:lstStyle/>
          <a:p>
            <a:pPr algn="ctr">
              <a:defRPr/>
            </a:pPr>
            <a:r>
              <a:rPr lang="en-US" sz="4000" dirty="0">
                <a:effectLst/>
                <a:latin typeface="Arial" charset="0"/>
                <a:ea typeface="+mn-ea"/>
                <a:cs typeface="Tahoma" charset="0"/>
              </a:rPr>
              <a:t>Types of Equipment Sanitation</a:t>
            </a:r>
          </a:p>
        </p:txBody>
      </p:sp>
      <p:sp>
        <p:nvSpPr>
          <p:cNvPr id="3" name="Content Placeholder 2"/>
          <p:cNvSpPr>
            <a:spLocks noGrp="1"/>
          </p:cNvSpPr>
          <p:nvPr>
            <p:ph idx="1"/>
          </p:nvPr>
        </p:nvSpPr>
        <p:spPr>
          <a:xfrm>
            <a:off x="587188" y="1600200"/>
            <a:ext cx="8229600" cy="5029200"/>
          </a:xfrm>
        </p:spPr>
        <p:txBody>
          <a:bodyPr>
            <a:normAutofit/>
          </a:bodyPr>
          <a:lstStyle/>
          <a:p>
            <a:pPr eaLnBrk="1" hangingPunct="1">
              <a:spcBef>
                <a:spcPts val="500"/>
              </a:spcBef>
              <a:spcAft>
                <a:spcPts val="500"/>
              </a:spcAft>
              <a:defRPr/>
            </a:pPr>
            <a:r>
              <a:rPr lang="en-US" sz="2400" b="1" dirty="0" smtClean="0"/>
              <a:t>Easily opened equipment</a:t>
            </a:r>
          </a:p>
          <a:p>
            <a:pPr lvl="1" eaLnBrk="1" hangingPunct="1">
              <a:spcBef>
                <a:spcPts val="500"/>
              </a:spcBef>
              <a:spcAft>
                <a:spcPts val="500"/>
              </a:spcAft>
              <a:defRPr/>
            </a:pPr>
            <a:r>
              <a:rPr lang="en-US" sz="2400" dirty="0" smtClean="0"/>
              <a:t>Physical</a:t>
            </a:r>
          </a:p>
          <a:p>
            <a:pPr eaLnBrk="1" hangingPunct="1">
              <a:spcBef>
                <a:spcPts val="500"/>
              </a:spcBef>
              <a:spcAft>
                <a:spcPts val="500"/>
              </a:spcAft>
              <a:defRPr/>
            </a:pPr>
            <a:r>
              <a:rPr lang="en-US" sz="2400" b="1" dirty="0" smtClean="0"/>
              <a:t>Not easily opened equipment</a:t>
            </a:r>
          </a:p>
          <a:p>
            <a:pPr lvl="1" eaLnBrk="1" hangingPunct="1">
              <a:spcBef>
                <a:spcPts val="500"/>
              </a:spcBef>
              <a:spcAft>
                <a:spcPts val="500"/>
              </a:spcAft>
              <a:defRPr/>
            </a:pPr>
            <a:r>
              <a:rPr lang="en-US" sz="2400" dirty="0" smtClean="0"/>
              <a:t>Flushing</a:t>
            </a:r>
          </a:p>
          <a:p>
            <a:pPr lvl="1" eaLnBrk="1" hangingPunct="1">
              <a:spcBef>
                <a:spcPts val="500"/>
              </a:spcBef>
              <a:spcAft>
                <a:spcPts val="500"/>
              </a:spcAft>
              <a:defRPr/>
            </a:pPr>
            <a:r>
              <a:rPr lang="en-US" sz="2400" dirty="0" smtClean="0"/>
              <a:t>Sequencing</a:t>
            </a:r>
          </a:p>
          <a:p>
            <a:pPr eaLnBrk="1" hangingPunct="1">
              <a:spcBef>
                <a:spcPts val="500"/>
              </a:spcBef>
              <a:spcAft>
                <a:spcPts val="500"/>
              </a:spcAft>
              <a:defRPr/>
            </a:pPr>
            <a:r>
              <a:rPr lang="en-US" sz="2400" b="1" dirty="0" smtClean="0"/>
              <a:t>Microbial or mold </a:t>
            </a:r>
          </a:p>
          <a:p>
            <a:pPr lvl="1" eaLnBrk="1" hangingPunct="1">
              <a:spcBef>
                <a:spcPts val="500"/>
              </a:spcBef>
              <a:spcAft>
                <a:spcPts val="500"/>
              </a:spcAft>
              <a:defRPr/>
            </a:pPr>
            <a:r>
              <a:rPr lang="en-US" sz="2400" dirty="0"/>
              <a:t>C</a:t>
            </a:r>
            <a:r>
              <a:rPr lang="en-US" sz="2400" dirty="0" smtClean="0"/>
              <a:t>hemical</a:t>
            </a:r>
          </a:p>
          <a:p>
            <a:pPr>
              <a:defRPr/>
            </a:pPr>
            <a:endParaRPr lang="en-US" dirty="0" smtClean="0"/>
          </a:p>
          <a:p>
            <a:pPr>
              <a:defRPr/>
            </a:pPr>
            <a:endParaRPr lang="en-US" dirty="0"/>
          </a:p>
        </p:txBody>
      </p:sp>
      <p:pic>
        <p:nvPicPr>
          <p:cNvPr id="5" name="Picture 4" descr="Photo of Cleaning out Pellet Mi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6388" y="1582271"/>
            <a:ext cx="3200400" cy="4267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94539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93059" y="413161"/>
            <a:ext cx="8839200" cy="868362"/>
          </a:xfrm>
        </p:spPr>
        <p:txBody>
          <a:bodyPr vert="horz" rtlCol="0" anchor="ctr">
            <a:noAutofit/>
            <a:scene3d>
              <a:camera prst="orthographicFront"/>
              <a:lightRig rig="soft" dir="t"/>
            </a:scene3d>
            <a:sp3d prstMaterial="softEdge">
              <a:bevelT w="25400" h="25400"/>
            </a:sp3d>
          </a:bodyPr>
          <a:lstStyle/>
          <a:p>
            <a:r>
              <a:rPr lang="en-US" sz="4000" dirty="0">
                <a:effectLst/>
                <a:latin typeface="Arial" charset="0"/>
                <a:ea typeface="+mn-ea"/>
                <a:cs typeface="Tahoma" charset="0"/>
              </a:rPr>
              <a:t>Factors That Influence Pests</a:t>
            </a:r>
          </a:p>
        </p:txBody>
      </p:sp>
      <p:sp>
        <p:nvSpPr>
          <p:cNvPr id="10" name="Rectangle 3"/>
          <p:cNvSpPr>
            <a:spLocks noChangeArrowheads="1"/>
          </p:cNvSpPr>
          <p:nvPr/>
        </p:nvSpPr>
        <p:spPr bwMode="auto">
          <a:xfrm>
            <a:off x="457200" y="1312899"/>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566737" indent="-457200">
              <a:spcBef>
                <a:spcPts val="500"/>
              </a:spcBef>
              <a:spcAft>
                <a:spcPts val="500"/>
              </a:spcAft>
              <a:buSzPct val="100000"/>
              <a:buFont typeface="Arial" panose="020B0604020202020204" pitchFamily="34" charset="0"/>
              <a:buChar char="•"/>
            </a:pPr>
            <a:r>
              <a:rPr lang="en-US" sz="2800" b="1" dirty="0">
                <a:latin typeface="Arial" pitchFamily="34" charset="0"/>
                <a:cs typeface="Arial" pitchFamily="34" charset="0"/>
              </a:rPr>
              <a:t>Moisture</a:t>
            </a:r>
          </a:p>
          <a:p>
            <a:pPr marL="566737" indent="-457200">
              <a:spcBef>
                <a:spcPts val="500"/>
              </a:spcBef>
              <a:spcAft>
                <a:spcPts val="500"/>
              </a:spcAft>
              <a:buSzPct val="100000"/>
              <a:buFont typeface="Arial" panose="020B0604020202020204" pitchFamily="34" charset="0"/>
              <a:buChar char="•"/>
            </a:pPr>
            <a:r>
              <a:rPr lang="en-US" sz="2800" b="1" dirty="0">
                <a:latin typeface="Arial" pitchFamily="34" charset="0"/>
                <a:cs typeface="Arial" pitchFamily="34" charset="0"/>
              </a:rPr>
              <a:t>Food</a:t>
            </a:r>
          </a:p>
          <a:p>
            <a:pPr marL="566737" indent="-457200">
              <a:spcBef>
                <a:spcPts val="500"/>
              </a:spcBef>
              <a:spcAft>
                <a:spcPts val="500"/>
              </a:spcAft>
              <a:buSzPct val="100000"/>
              <a:buFont typeface="Arial" panose="020B0604020202020204" pitchFamily="34" charset="0"/>
              <a:buChar char="•"/>
            </a:pPr>
            <a:r>
              <a:rPr lang="en-US" sz="2800" b="1" dirty="0">
                <a:latin typeface="Arial" pitchFamily="34" charset="0"/>
                <a:cs typeface="Arial" pitchFamily="34" charset="0"/>
              </a:rPr>
              <a:t>Shelter</a:t>
            </a:r>
          </a:p>
          <a:p>
            <a:pPr marL="735013" lvl="1" indent="-342900">
              <a:spcBef>
                <a:spcPts val="500"/>
              </a:spcBef>
              <a:spcAft>
                <a:spcPts val="500"/>
              </a:spcAft>
              <a:buFont typeface="Verdana" panose="020B0604030504040204" pitchFamily="34" charset="0"/>
              <a:buChar char="−"/>
            </a:pPr>
            <a:r>
              <a:rPr lang="en-US" dirty="0">
                <a:latin typeface="Arial" pitchFamily="34" charset="0"/>
                <a:cs typeface="Arial" pitchFamily="34" charset="0"/>
              </a:rPr>
              <a:t>Suitable Temperature</a:t>
            </a:r>
          </a:p>
          <a:p>
            <a:pPr marL="735013" lvl="1" indent="-342900">
              <a:spcBef>
                <a:spcPts val="500"/>
              </a:spcBef>
              <a:spcAft>
                <a:spcPts val="500"/>
              </a:spcAft>
              <a:buFont typeface="Verdana" panose="020B0604030504040204" pitchFamily="34" charset="0"/>
              <a:buChar char="−"/>
            </a:pPr>
            <a:r>
              <a:rPr lang="en-US" dirty="0">
                <a:latin typeface="Arial" pitchFamily="34" charset="0"/>
                <a:cs typeface="Arial" pitchFamily="34" charset="0"/>
              </a:rPr>
              <a:t>Suitable Breeding Environment</a:t>
            </a:r>
          </a:p>
          <a:p>
            <a:pPr marL="735013" lvl="1" indent="-342900">
              <a:spcBef>
                <a:spcPts val="500"/>
              </a:spcBef>
              <a:spcAft>
                <a:spcPts val="500"/>
              </a:spcAft>
              <a:buFont typeface="Verdana" panose="020B0604030504040204" pitchFamily="34" charset="0"/>
              <a:buChar char="−"/>
            </a:pPr>
            <a:r>
              <a:rPr lang="en-US" dirty="0">
                <a:latin typeface="Arial" pitchFamily="34" charset="0"/>
                <a:cs typeface="Arial" pitchFamily="34" charset="0"/>
              </a:rPr>
              <a:t>Lack of Pest Suppression</a:t>
            </a:r>
          </a:p>
        </p:txBody>
      </p:sp>
      <p:graphicFrame>
        <p:nvGraphicFramePr>
          <p:cNvPr id="11" name="Diagram 10" descr="Graphic showing relationship between Food, Shelter, and Moisture"/>
          <p:cNvGraphicFramePr/>
          <p:nvPr>
            <p:extLst>
              <p:ext uri="{D42A27DB-BD31-4B8C-83A1-F6EECF244321}">
                <p14:modId xmlns:p14="http://schemas.microsoft.com/office/powerpoint/2010/main" val="281622070"/>
              </p:ext>
            </p:extLst>
          </p:nvPr>
        </p:nvGraphicFramePr>
        <p:xfrm>
          <a:off x="4894730" y="2819400"/>
          <a:ext cx="41148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8122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33227"/>
            <a:ext cx="9144000" cy="883223"/>
          </a:xfrm>
          <a:prstGeom prst="rect">
            <a:avLst/>
          </a:prstGeom>
        </p:spPr>
      </p:pic>
      <p:sp>
        <p:nvSpPr>
          <p:cNvPr id="62466" name="Rectangle 2"/>
          <p:cNvSpPr>
            <a:spLocks noGrp="1" noRot="1" noChangeArrowheads="1"/>
          </p:cNvSpPr>
          <p:nvPr>
            <p:ph type="title"/>
          </p:nvPr>
        </p:nvSpPr>
        <p:spPr>
          <a:xfrm>
            <a:off x="498169" y="228600"/>
            <a:ext cx="8229600" cy="1143000"/>
          </a:xfrm>
        </p:spPr>
        <p:txBody>
          <a:bodyPr vert="horz" rtlCol="0" anchor="ctr">
            <a:noAutofit/>
            <a:scene3d>
              <a:camera prst="orthographicFront"/>
              <a:lightRig rig="soft" dir="t"/>
            </a:scene3d>
            <a:sp3d prstMaterial="softEdge">
              <a:bevelT w="25400" h="25400"/>
            </a:sp3d>
          </a:bodyPr>
          <a:lstStyle/>
          <a:p>
            <a:r>
              <a:rPr lang="en-US" sz="4000" dirty="0">
                <a:effectLst/>
                <a:latin typeface="Arial" charset="0"/>
                <a:ea typeface="+mn-ea"/>
                <a:cs typeface="Tahoma" charset="0"/>
              </a:rPr>
              <a:t>Types of Pests  </a:t>
            </a:r>
          </a:p>
        </p:txBody>
      </p:sp>
      <p:sp>
        <p:nvSpPr>
          <p:cNvPr id="62468" name="Rectangle 4"/>
          <p:cNvSpPr>
            <a:spLocks noChangeArrowheads="1"/>
          </p:cNvSpPr>
          <p:nvPr/>
        </p:nvSpPr>
        <p:spPr bwMode="auto">
          <a:xfrm>
            <a:off x="457200" y="0"/>
            <a:ext cx="8229600" cy="1143000"/>
          </a:xfrm>
          <a:prstGeom prst="rect">
            <a:avLst/>
          </a:prstGeom>
          <a:noFill/>
          <a:ln w="9525">
            <a:noFill/>
            <a:miter lim="800000"/>
            <a:headEnd/>
            <a:tailEnd/>
          </a:ln>
          <a:effectLst/>
        </p:spPr>
        <p:txBody>
          <a:bodyPr anchor="ctr"/>
          <a:lstStyle/>
          <a:p>
            <a:pPr algn="ctr" eaLnBrk="1" hangingPunct="1">
              <a:defRPr/>
            </a:pPr>
            <a:endParaRPr lang="en-US" sz="4400">
              <a:solidFill>
                <a:srgbClr val="FFFF00"/>
              </a:solidFill>
              <a:effectLst>
                <a:outerShdw blurRad="38100" dist="38100" dir="2700000" algn="tl">
                  <a:srgbClr val="000000"/>
                </a:outerShdw>
              </a:effectLst>
              <a:latin typeface="Comic Sans MS" pitchFamily="66" charset="0"/>
            </a:endParaRPr>
          </a:p>
        </p:txBody>
      </p:sp>
      <p:sp>
        <p:nvSpPr>
          <p:cNvPr id="16398" name="Text Box 16"/>
          <p:cNvSpPr txBox="1">
            <a:spLocks noChangeArrowheads="1"/>
          </p:cNvSpPr>
          <p:nvPr/>
        </p:nvSpPr>
        <p:spPr bwMode="auto">
          <a:xfrm>
            <a:off x="558053" y="1242445"/>
            <a:ext cx="6429965" cy="584775"/>
          </a:xfrm>
          <a:prstGeom prst="rect">
            <a:avLst/>
          </a:prstGeom>
          <a:noFill/>
          <a:ln w="9525">
            <a:noFill/>
            <a:miter lim="800000"/>
            <a:headEnd/>
            <a:tailEnd/>
          </a:ln>
        </p:spPr>
        <p:txBody>
          <a:bodyPr wrap="none">
            <a:spAutoFit/>
          </a:bodyPr>
          <a:lstStyle/>
          <a:p>
            <a:r>
              <a:rPr lang="en-US" sz="3200" b="1" dirty="0">
                <a:latin typeface="Arial" pitchFamily="34" charset="0"/>
                <a:cs typeface="Arial" pitchFamily="34" charset="0"/>
              </a:rPr>
              <a:t>Invertebrate </a:t>
            </a:r>
            <a:r>
              <a:rPr lang="en-US" sz="3200" b="1" dirty="0" smtClean="0">
                <a:latin typeface="Arial" pitchFamily="34" charset="0"/>
                <a:cs typeface="Arial" pitchFamily="34" charset="0"/>
              </a:rPr>
              <a:t>Pests </a:t>
            </a:r>
            <a:r>
              <a:rPr lang="en-US" sz="2800" b="1" dirty="0" smtClean="0">
                <a:latin typeface="Arial" pitchFamily="34" charset="0"/>
                <a:cs typeface="Arial" pitchFamily="34" charset="0"/>
              </a:rPr>
              <a:t>(no backbone):</a:t>
            </a:r>
            <a:endParaRPr lang="en-US" sz="2800" b="1" dirty="0">
              <a:latin typeface="Arial" pitchFamily="34" charset="0"/>
              <a:cs typeface="Arial" pitchFamily="34" charset="0"/>
            </a:endParaRPr>
          </a:p>
        </p:txBody>
      </p:sp>
      <p:sp>
        <p:nvSpPr>
          <p:cNvPr id="16399" name="Text Box 17"/>
          <p:cNvSpPr txBox="1">
            <a:spLocks noChangeArrowheads="1"/>
          </p:cNvSpPr>
          <p:nvPr/>
        </p:nvSpPr>
        <p:spPr bwMode="auto">
          <a:xfrm>
            <a:off x="610739" y="4248130"/>
            <a:ext cx="6133279" cy="523220"/>
          </a:xfrm>
          <a:prstGeom prst="rect">
            <a:avLst/>
          </a:prstGeom>
          <a:noFill/>
          <a:ln w="9525">
            <a:noFill/>
            <a:miter lim="800000"/>
            <a:headEnd/>
            <a:tailEnd/>
          </a:ln>
        </p:spPr>
        <p:txBody>
          <a:bodyPr wrap="square">
            <a:spAutoFit/>
          </a:bodyPr>
          <a:lstStyle/>
          <a:p>
            <a:r>
              <a:rPr lang="en-US" sz="2800" b="1" dirty="0">
                <a:latin typeface="Arial" pitchFamily="34" charset="0"/>
                <a:cs typeface="Arial" pitchFamily="34" charset="0"/>
              </a:rPr>
              <a:t>Vertebrate</a:t>
            </a:r>
            <a:r>
              <a:rPr lang="en-US" sz="2800" b="1" dirty="0">
                <a:solidFill>
                  <a:srgbClr val="FFFF00"/>
                </a:solidFill>
                <a:latin typeface="Arial" pitchFamily="34" charset="0"/>
                <a:cs typeface="Arial" pitchFamily="34" charset="0"/>
              </a:rPr>
              <a:t> </a:t>
            </a:r>
            <a:r>
              <a:rPr lang="en-US" sz="2800" b="1" dirty="0" smtClean="0">
                <a:latin typeface="Arial" pitchFamily="34" charset="0"/>
                <a:cs typeface="Arial" pitchFamily="34" charset="0"/>
              </a:rPr>
              <a:t>Pests </a:t>
            </a:r>
            <a:r>
              <a:rPr lang="en-US" b="1" dirty="0" smtClean="0">
                <a:latin typeface="Arial" pitchFamily="34" charset="0"/>
                <a:cs typeface="Arial" pitchFamily="34" charset="0"/>
              </a:rPr>
              <a:t>(have a backbone)</a:t>
            </a:r>
            <a:endParaRPr lang="en-US" b="1" dirty="0">
              <a:latin typeface="Arial" pitchFamily="34" charset="0"/>
              <a:cs typeface="Arial" pitchFamily="34" charset="0"/>
            </a:endParaRPr>
          </a:p>
        </p:txBody>
      </p:sp>
      <p:sp>
        <p:nvSpPr>
          <p:cNvPr id="16401" name="Rectangle 19"/>
          <p:cNvSpPr>
            <a:spLocks noChangeArrowheads="1"/>
          </p:cNvSpPr>
          <p:nvPr/>
        </p:nvSpPr>
        <p:spPr bwMode="auto">
          <a:xfrm>
            <a:off x="319210" y="1978414"/>
            <a:ext cx="2567401" cy="646331"/>
          </a:xfrm>
          <a:prstGeom prst="rect">
            <a:avLst/>
          </a:prstGeom>
          <a:noFill/>
          <a:ln w="9525">
            <a:noFill/>
            <a:miter lim="800000"/>
            <a:headEnd/>
            <a:tailEnd/>
          </a:ln>
        </p:spPr>
        <p:txBody>
          <a:bodyPr wrap="square">
            <a:spAutoFit/>
          </a:bodyPr>
          <a:lstStyle/>
          <a:p>
            <a:pPr algn="ctr"/>
            <a:r>
              <a:rPr lang="en-US" sz="1800" b="1" dirty="0" smtClean="0">
                <a:latin typeface="Arial" pitchFamily="34" charset="0"/>
                <a:cs typeface="Arial" pitchFamily="34" charset="0"/>
              </a:rPr>
              <a:t>Stored-Product</a:t>
            </a:r>
          </a:p>
          <a:p>
            <a:pPr algn="ctr"/>
            <a:r>
              <a:rPr lang="en-US" sz="1800" b="1" dirty="0" smtClean="0">
                <a:latin typeface="Arial" pitchFamily="34" charset="0"/>
                <a:cs typeface="Arial" pitchFamily="34" charset="0"/>
              </a:rPr>
              <a:t>Insects</a:t>
            </a:r>
            <a:endParaRPr lang="en-US" sz="1800" b="1" dirty="0">
              <a:latin typeface="Arial" pitchFamily="34" charset="0"/>
              <a:cs typeface="Arial" pitchFamily="34" charset="0"/>
            </a:endParaRPr>
          </a:p>
        </p:txBody>
      </p:sp>
      <p:sp>
        <p:nvSpPr>
          <p:cNvPr id="16402" name="Text Box 20"/>
          <p:cNvSpPr txBox="1">
            <a:spLocks noChangeArrowheads="1"/>
          </p:cNvSpPr>
          <p:nvPr/>
        </p:nvSpPr>
        <p:spPr bwMode="auto">
          <a:xfrm>
            <a:off x="7010400" y="2233698"/>
            <a:ext cx="1197764" cy="369332"/>
          </a:xfrm>
          <a:prstGeom prst="rect">
            <a:avLst/>
          </a:prstGeom>
          <a:noFill/>
          <a:ln w="9525">
            <a:noFill/>
            <a:miter lim="800000"/>
            <a:headEnd/>
            <a:tailEnd/>
          </a:ln>
        </p:spPr>
        <p:txBody>
          <a:bodyPr wrap="none">
            <a:spAutoFit/>
          </a:bodyPr>
          <a:lstStyle/>
          <a:p>
            <a:r>
              <a:rPr lang="en-US" sz="1800" b="1" dirty="0">
                <a:latin typeface="Arial" pitchFamily="34" charset="0"/>
                <a:cs typeface="Arial" pitchFamily="34" charset="0"/>
              </a:rPr>
              <a:t>Filth flies</a:t>
            </a:r>
          </a:p>
        </p:txBody>
      </p:sp>
      <p:sp>
        <p:nvSpPr>
          <p:cNvPr id="16403" name="Text Box 21"/>
          <p:cNvSpPr txBox="1">
            <a:spLocks noChangeArrowheads="1"/>
          </p:cNvSpPr>
          <p:nvPr/>
        </p:nvSpPr>
        <p:spPr bwMode="auto">
          <a:xfrm>
            <a:off x="4857615" y="2189930"/>
            <a:ext cx="1633781" cy="369332"/>
          </a:xfrm>
          <a:prstGeom prst="rect">
            <a:avLst/>
          </a:prstGeom>
          <a:noFill/>
          <a:ln w="9525">
            <a:noFill/>
            <a:miter lim="800000"/>
            <a:headEnd/>
            <a:tailEnd/>
          </a:ln>
        </p:spPr>
        <p:txBody>
          <a:bodyPr wrap="none">
            <a:spAutoFit/>
          </a:bodyPr>
          <a:lstStyle/>
          <a:p>
            <a:r>
              <a:rPr lang="en-US" sz="1800" b="1" dirty="0">
                <a:latin typeface="Arial" pitchFamily="34" charset="0"/>
                <a:cs typeface="Arial" pitchFamily="34" charset="0"/>
              </a:rPr>
              <a:t>Cockroaches</a:t>
            </a:r>
          </a:p>
        </p:txBody>
      </p:sp>
      <p:sp>
        <p:nvSpPr>
          <p:cNvPr id="16404" name="Text Box 22"/>
          <p:cNvSpPr txBox="1">
            <a:spLocks noChangeArrowheads="1"/>
          </p:cNvSpPr>
          <p:nvPr/>
        </p:nvSpPr>
        <p:spPr bwMode="auto">
          <a:xfrm>
            <a:off x="3264029" y="2189930"/>
            <a:ext cx="774571" cy="369332"/>
          </a:xfrm>
          <a:prstGeom prst="rect">
            <a:avLst/>
          </a:prstGeom>
          <a:noFill/>
          <a:ln w="9525">
            <a:noFill/>
            <a:miter lim="800000"/>
            <a:headEnd/>
            <a:tailEnd/>
          </a:ln>
        </p:spPr>
        <p:txBody>
          <a:bodyPr wrap="none">
            <a:spAutoFit/>
          </a:bodyPr>
          <a:lstStyle/>
          <a:p>
            <a:r>
              <a:rPr lang="en-US" sz="1800" b="1" dirty="0">
                <a:latin typeface="Arial" pitchFamily="34" charset="0"/>
                <a:cs typeface="Arial" pitchFamily="34" charset="0"/>
              </a:rPr>
              <a:t>Mites</a:t>
            </a:r>
          </a:p>
        </p:txBody>
      </p:sp>
      <p:sp>
        <p:nvSpPr>
          <p:cNvPr id="16405" name="Text Box 23"/>
          <p:cNvSpPr txBox="1">
            <a:spLocks noChangeArrowheads="1"/>
          </p:cNvSpPr>
          <p:nvPr/>
        </p:nvSpPr>
        <p:spPr bwMode="auto">
          <a:xfrm>
            <a:off x="7074636" y="5248260"/>
            <a:ext cx="774571" cy="369332"/>
          </a:xfrm>
          <a:prstGeom prst="rect">
            <a:avLst/>
          </a:prstGeom>
          <a:noFill/>
          <a:ln w="9525">
            <a:noFill/>
            <a:miter lim="800000"/>
            <a:headEnd/>
            <a:tailEnd/>
          </a:ln>
        </p:spPr>
        <p:txBody>
          <a:bodyPr wrap="none">
            <a:spAutoFit/>
          </a:bodyPr>
          <a:lstStyle/>
          <a:p>
            <a:r>
              <a:rPr lang="en-US" sz="1800" b="1" dirty="0">
                <a:latin typeface="Arial" pitchFamily="34" charset="0"/>
                <a:cs typeface="Arial" pitchFamily="34" charset="0"/>
              </a:rPr>
              <a:t>Birds</a:t>
            </a:r>
          </a:p>
        </p:txBody>
      </p:sp>
      <p:sp>
        <p:nvSpPr>
          <p:cNvPr id="16406" name="Text Box 24"/>
          <p:cNvSpPr txBox="1">
            <a:spLocks noChangeArrowheads="1"/>
          </p:cNvSpPr>
          <p:nvPr/>
        </p:nvSpPr>
        <p:spPr bwMode="auto">
          <a:xfrm>
            <a:off x="3232715" y="5176465"/>
            <a:ext cx="1723549" cy="646331"/>
          </a:xfrm>
          <a:prstGeom prst="rect">
            <a:avLst/>
          </a:prstGeom>
          <a:noFill/>
          <a:ln w="9525">
            <a:noFill/>
            <a:miter lim="800000"/>
            <a:headEnd/>
            <a:tailEnd/>
          </a:ln>
        </p:spPr>
        <p:txBody>
          <a:bodyPr wrap="none">
            <a:spAutoFit/>
          </a:bodyPr>
          <a:lstStyle/>
          <a:p>
            <a:r>
              <a:rPr lang="en-US" sz="1800" b="1" dirty="0" smtClean="0">
                <a:latin typeface="Arial" pitchFamily="34" charset="0"/>
                <a:cs typeface="Arial" pitchFamily="34" charset="0"/>
              </a:rPr>
              <a:t>Rodents </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(rats and mice)</a:t>
            </a:r>
            <a:endParaRPr lang="en-US" sz="1800" dirty="0">
              <a:latin typeface="Arial" pitchFamily="34" charset="0"/>
              <a:cs typeface="Arial" pitchFamily="34" charset="0"/>
            </a:endParaRPr>
          </a:p>
        </p:txBody>
      </p:sp>
      <p:pic>
        <p:nvPicPr>
          <p:cNvPr id="2050" name="Picture 2" descr="Maize weev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555" y="2660583"/>
            <a:ext cx="1834847" cy="12232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leprosism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1266" y="2649352"/>
            <a:ext cx="1832223" cy="12917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4" name="Picture 6" descr="Filth fli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744018" y="2633808"/>
            <a:ext cx="1754686" cy="12597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6" name="Picture 8" descr="ra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8653" y="4861440"/>
            <a:ext cx="1807168" cy="1807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8" name="Picture 10" descr="pige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293667" y="4876800"/>
            <a:ext cx="1780969" cy="18280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Cockroac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51975" y="2633808"/>
            <a:ext cx="1845062" cy="12767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
      <a:dk1>
        <a:srgbClr val="595959"/>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2981</TotalTime>
  <Words>3574</Words>
  <Application>Microsoft Office PowerPoint</Application>
  <PresentationFormat>On-screen Show (4:3)</PresentationFormat>
  <Paragraphs>319</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Importance</vt:lpstr>
      <vt:lpstr>Sanitation Schedule</vt:lpstr>
      <vt:lpstr>Sanitation Schedule</vt:lpstr>
      <vt:lpstr>Types of Equipment Sanitation</vt:lpstr>
      <vt:lpstr>Factors That Influence Pests</vt:lpstr>
      <vt:lpstr>Types of Pests  </vt:lpstr>
      <vt:lpstr>Stored-Product Insects</vt:lpstr>
      <vt:lpstr>Rodents</vt:lpstr>
      <vt:lpstr>Rodents</vt:lpstr>
      <vt:lpstr>PowerPoint Presentation</vt:lpstr>
      <vt:lpstr>Nesting Material  and Rodent Damage</vt:lpstr>
      <vt:lpstr>Birds</vt:lpstr>
      <vt:lpstr>Other Pests</vt:lpstr>
      <vt:lpstr>Why Are Pests Present?</vt:lpstr>
      <vt:lpstr>PowerPoint Presentation</vt:lpstr>
      <vt:lpstr>Integrated Pest Management</vt:lpstr>
      <vt:lpstr>IPM:  Inspect, Monitor, Assess, Evaluate </vt:lpstr>
      <vt:lpstr>PowerPoint Presentation</vt:lpstr>
      <vt:lpstr>PowerPoint Presentation</vt:lpstr>
      <vt:lpstr>Monitoring:  Traps/Mechanical Devises</vt:lpstr>
      <vt:lpstr>Assess:  Identify Pest Type, Density or Level</vt:lpstr>
      <vt:lpstr>Evaluation: Implement Tactics</vt:lpstr>
      <vt:lpstr>Potential Feed Safety Hazards</vt:lpstr>
      <vt:lpstr>PowerPoint Presentation</vt:lpstr>
      <vt:lpstr>This course was made possible by:</vt:lpstr>
    </vt:vector>
  </TitlesOfParts>
  <Company>General Mills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Food Safety Through Food Plant Sanitation Programs</dc:title>
  <dc:creator>Jerry Heaps</dc:creator>
  <cp:lastModifiedBy>howard</cp:lastModifiedBy>
  <cp:revision>182</cp:revision>
  <cp:lastPrinted>1601-01-01T00:00:00Z</cp:lastPrinted>
  <dcterms:created xsi:type="dcterms:W3CDTF">2003-07-10T14:22:59Z</dcterms:created>
  <dcterms:modified xsi:type="dcterms:W3CDTF">2015-01-23T22:32:34Z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7650B7F7-23ED-4E74-B592-747AFF0299A4</vt:lpwstr>
  </property>
  <property fmtid="{D5CDD505-2E9C-101B-9397-08002B2CF9AE}" pid="3" name="ArticulatePath">
    <vt:lpwstr>10. Sanitation and Pest Control Rev</vt:lpwstr>
  </property>
</Properties>
</file>