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2" r:id="rId3"/>
    <p:sldId id="357" r:id="rId4"/>
    <p:sldId id="359" r:id="rId5"/>
    <p:sldId id="358" r:id="rId6"/>
    <p:sldId id="369" r:id="rId7"/>
    <p:sldId id="362" r:id="rId8"/>
    <p:sldId id="367" r:id="rId9"/>
    <p:sldId id="368" r:id="rId10"/>
    <p:sldId id="363" r:id="rId11"/>
    <p:sldId id="364" r:id="rId12"/>
    <p:sldId id="365" r:id="rId13"/>
    <p:sldId id="366" r:id="rId14"/>
    <p:sldId id="370" r:id="rId15"/>
    <p:sldId id="372" r:id="rId16"/>
    <p:sldId id="374" r:id="rId17"/>
    <p:sldId id="373" r:id="rId18"/>
    <p:sldId id="356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3333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A17C6C6-024F-46A3-9542-ED897970A759}" type="datetimeFigureOut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10F2879-E587-4F75-B148-80DCEFB7B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BEC1072-E48B-4E66-B8B9-E02EF9DB93B8}" type="datetimeFigureOut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D1883B3-BD22-4E04-AA1F-E1E9DB158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8B7EC-7878-4E54-9D7A-85F71A212A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roller mills: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Graphic</a:t>
            </a:r>
            <a:r>
              <a:rPr lang="en-US" sz="900" i="1" u="sng" baseline="0" dirty="0" smtClean="0"/>
              <a:t> of rolls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Graphic</a:t>
            </a:r>
            <a:r>
              <a:rPr lang="en-US" sz="900" i="1" u="sng" baseline="0" dirty="0" smtClean="0"/>
              <a:t> of corrugations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i="1" u="sng" baseline="0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40963A-51AE-4E23-9C56-A6745D7948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sifter machine: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baseline="0" dirty="0" smtClean="0"/>
              <a:t>Graphic of particle separation: KSU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i="1" u="sng" baseline="0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1F2FE-9B29-4821-8E64-0C970FB7D0D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900" i="1" u="sng" dirty="0" smtClean="0"/>
              <a:t>Line drawing of purifier machine: </a:t>
            </a:r>
          </a:p>
          <a:p>
            <a:pPr>
              <a:defRPr/>
            </a:pPr>
            <a:r>
              <a:rPr lang="en-US" sz="900" i="1" u="sng" baseline="0" dirty="0" smtClean="0"/>
              <a:t>Line drawings of particle separation: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428CA9-6A7B-4EFD-8BFE-D2583393E99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5A744-7CCA-4218-8918-70D8F671C19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900" i="1" u="sng" dirty="0" smtClean="0"/>
              <a:t>Photos of wheat by-products: KSU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C3B17-691A-4900-873B-2BACD851207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900" i="1" u="sng" dirty="0" smtClean="0"/>
              <a:t>Photo of wheat contaminated by</a:t>
            </a:r>
            <a:r>
              <a:rPr lang="en-US" sz="900" i="1" u="sng" baseline="0" dirty="0" smtClean="0"/>
              <a:t> </a:t>
            </a:r>
            <a:r>
              <a:rPr lang="en-US" sz="900" i="1" u="sng" baseline="0" dirty="0" err="1" smtClean="0"/>
              <a:t>Vomitoxin</a:t>
            </a:r>
            <a:r>
              <a:rPr lang="en-US" sz="900" i="1" u="sng" baseline="0" dirty="0" smtClean="0"/>
              <a:t>: USDA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093F6-7635-4439-B8EA-EFFB0AC4027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12E23-F0BB-4221-A974-7ACECABF9E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900" i="1" u="sng" dirty="0" smtClean="0"/>
              <a:t>Photo:</a:t>
            </a:r>
            <a:r>
              <a:rPr lang="en-US" sz="900" i="1" u="sng" baseline="0" dirty="0" smtClean="0"/>
              <a:t> USDA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DE84D-47A9-44E2-821D-E69FAA463D3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Photo:</a:t>
            </a:r>
            <a:r>
              <a:rPr lang="en-US" sz="900" i="1" u="sng" baseline="0" dirty="0" smtClean="0"/>
              <a:t> Chris Miller</a:t>
            </a:r>
            <a:endParaRPr lang="en-US" sz="900" i="1" u="sng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BE62D-A68A-4037-B2C1-04CB3162C0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900" i="1" u="sng" dirty="0" smtClean="0"/>
              <a:t>Graphic: U.S. </a:t>
            </a:r>
            <a:r>
              <a:rPr lang="en-US" sz="900" i="1" u="sng" smtClean="0"/>
              <a:t>Wheat Associates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CF11B-E10F-40F6-93C7-F57D98B829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9E4AC4-B818-402E-8177-2ACC20C4D7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Photo:</a:t>
            </a:r>
            <a:r>
              <a:rPr lang="en-US" sz="900" i="1" u="sng" baseline="0" dirty="0" smtClean="0"/>
              <a:t> Chris Miller</a:t>
            </a:r>
            <a:endParaRPr lang="en-US" sz="900" i="1" u="sng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A0F8E-04EB-4A33-84B5-27BCE0CCC2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Separator Machine:</a:t>
            </a:r>
            <a:r>
              <a:rPr lang="en-US" sz="900" i="1" u="sng" baseline="0" dirty="0" smtClean="0"/>
              <a:t> Chris Miller</a:t>
            </a: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Screen: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non-wheat: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small stones and</a:t>
            </a:r>
            <a:r>
              <a:rPr lang="en-US" sz="900" i="1" u="sng" baseline="0" dirty="0" smtClean="0"/>
              <a:t> non-wheat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separator machine side</a:t>
            </a:r>
            <a:r>
              <a:rPr lang="en-US" sz="900" i="1" u="sng" baseline="0" dirty="0" smtClean="0"/>
              <a:t> view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chaff: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baseline="0" dirty="0" smtClean="0"/>
              <a:t>Line drawing of separator machine:</a:t>
            </a: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i="1" u="sng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B36DC-231A-4EA7-B88F-E778E514B70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sorter</a:t>
            </a:r>
            <a:r>
              <a:rPr lang="en-US" sz="900" i="1" u="sng" baseline="0" dirty="0" smtClean="0"/>
              <a:t> machine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Chris Miller</a:t>
            </a: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dark wheat:</a:t>
            </a:r>
            <a:r>
              <a:rPr lang="en-US" sz="900" i="1" u="sng" baseline="0" dirty="0" smtClean="0"/>
              <a:t> Chris Miller</a:t>
            </a: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red</a:t>
            </a:r>
            <a:r>
              <a:rPr lang="en-US" sz="900" i="1" u="sng" baseline="0" dirty="0" smtClean="0"/>
              <a:t> wheat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Chris Miller</a:t>
            </a:r>
            <a:endParaRPr lang="en-US" sz="900" i="1" u="sng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E498C-FDF2-4561-92F2-913A392225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 of tempering</a:t>
            </a:r>
            <a:r>
              <a:rPr lang="en-US" sz="900" i="1" u="sng" baseline="0" dirty="0" smtClean="0"/>
              <a:t> machine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Chris Miller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Graphic of wheat</a:t>
            </a:r>
            <a:r>
              <a:rPr lang="en-US" sz="900" i="1" u="sng" baseline="0" dirty="0" smtClean="0"/>
              <a:t> kernel</a:t>
            </a:r>
            <a:r>
              <a:rPr lang="en-US" sz="900" i="1" u="sng" dirty="0" smtClean="0"/>
              <a:t>:</a:t>
            </a:r>
            <a:r>
              <a:rPr lang="en-US" sz="900" i="1" u="sng" baseline="0" dirty="0" smtClean="0"/>
              <a:t> Wheat Foods Council</a:t>
            </a:r>
            <a:endParaRPr lang="en-US" sz="900" i="1" u="sn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8BB89-F4E9-4ABA-A4C8-B2EEA8371F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1666"/>
            <a:ext cx="7772400" cy="1470025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79954"/>
            <a:ext cx="7086600" cy="2120646"/>
          </a:xfrm>
        </p:spPr>
        <p:txBody>
          <a:bodyPr/>
          <a:lstStyle>
            <a:lvl1pPr marL="0" indent="0" algn="l">
              <a:buNone/>
              <a:defRPr>
                <a:solidFill>
                  <a:srgbClr val="5151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0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0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25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3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582" y="1600200"/>
            <a:ext cx="1731818" cy="2209800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9487" y="3945652"/>
            <a:ext cx="3008313" cy="368459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5334000" cy="2209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0" y="4343400"/>
            <a:ext cx="6629400" cy="1219200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5651341"/>
            <a:ext cx="6629400" cy="368459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33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457200"/>
            <a:ext cx="8458199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2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0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1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4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4343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3657600" cy="4343400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 algn="r">
              <a:defRPr sz="1600"/>
            </a:lvl4pPr>
            <a:lvl5pPr algn="r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7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i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0" y="159743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276600" y="160020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66037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096000" y="365760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3276600" y="366037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id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209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0" y="159743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733800" y="1600201"/>
            <a:ext cx="21336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096000" y="365760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3276600" y="366037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70" y="2180050"/>
            <a:ext cx="845728" cy="44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1219200" y="3657600"/>
            <a:ext cx="1908636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2" y="4257557"/>
            <a:ext cx="768844" cy="40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4800600" y="1600200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3886199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9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4419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4800600" y="1600200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3886199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4343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3657600" cy="4343400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 algn="r">
              <a:defRPr sz="1600"/>
            </a:lvl4pPr>
            <a:lvl5pPr algn="r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1/23/2015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7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5800" y="6356350"/>
            <a:ext cx="145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816DA4-4F41-4589-8CB9-9070BF4B7006}" type="datetimeFigureOut">
              <a:rPr lang="en-US" smtClean="0">
                <a:solidFill>
                  <a:srgbClr val="595959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1/23/2015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3140" y="6356350"/>
            <a:ext cx="1927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B4DA92-26C9-46DA-9F13-F29E8D48072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  <p:sldLayoutId id="2147484314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91000" y="-30480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2800" kern="0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b="1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5400" b="1" dirty="0">
                <a:solidFill>
                  <a:srgbClr val="000000"/>
                </a:solidFill>
                <a:cs typeface="Tahoma" charset="0"/>
              </a:rPr>
              <a:t>WELCOME!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6423" y="2362200"/>
            <a:ext cx="7786577" cy="2667000"/>
          </a:xfrm>
        </p:spPr>
        <p:txBody>
          <a:bodyPr/>
          <a:lstStyle/>
          <a:p>
            <a:pPr marL="0" marR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800" b="1" dirty="0" smtClean="0">
                <a:latin typeface="Arial" charset="0"/>
                <a:cs typeface="Arial" charset="0"/>
              </a:rPr>
              <a:t>Dr</a:t>
            </a:r>
            <a:r>
              <a:rPr lang="en-US" sz="2800" b="1" dirty="0" smtClean="0">
                <a:latin typeface="Arial" charset="0"/>
                <a:cs typeface="Arial" charset="0"/>
              </a:rPr>
              <a:t>. Cassie Jones</a:t>
            </a:r>
          </a:p>
          <a:p>
            <a:pPr marL="0" marR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Assistant Professor of Feed Technology</a:t>
            </a:r>
          </a:p>
          <a:p>
            <a:pPr marL="0" marR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Kansas State University </a:t>
            </a:r>
          </a:p>
          <a:p>
            <a:pPr marL="0" marR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Manhattan, KS</a:t>
            </a:r>
          </a:p>
          <a:p>
            <a:pPr marL="0" marR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jonesc@ksu.edu</a:t>
            </a:r>
          </a:p>
          <a:p>
            <a:pPr marL="0" marR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0" marR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0" marR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95400"/>
            <a:ext cx="78486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4400" b="1" dirty="0">
                <a:solidFill>
                  <a:srgbClr val="C00000"/>
                </a:solidFill>
              </a:rPr>
              <a:t>VM 101 | Wheat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" y="3048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Tempering</a:t>
            </a:r>
          </a:p>
        </p:txBody>
      </p:sp>
      <p:sp>
        <p:nvSpPr>
          <p:cNvPr id="19459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633E7C1D-9281-48A4-8386-CD04A0B3B079}" type="slidenum">
              <a:rPr lang="en-US"/>
              <a:pPr algn="r" eaLnBrk="1" hangingPunct="1"/>
              <a:t>10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5000" y="5297488"/>
            <a:ext cx="3810000" cy="341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Tempering </a:t>
            </a:r>
            <a:r>
              <a:rPr lang="en-US" b="1" kern="0" dirty="0" smtClean="0">
                <a:solidFill>
                  <a:srgbClr val="000000"/>
                </a:solidFill>
              </a:rPr>
              <a:t>System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839200" cy="2819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latin typeface="Arial"/>
                <a:cs typeface="Tahoma" charset="0"/>
              </a:rPr>
              <a:t>Water/heat/steam applied to wheat and rested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latin typeface="Arial"/>
                <a:cs typeface="Tahoma" charset="0"/>
              </a:rPr>
              <a:t>Soften endosperm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latin typeface="Arial"/>
                <a:cs typeface="Tahoma" charset="0"/>
              </a:rPr>
              <a:t>“Toughen” bran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3200" kern="0" dirty="0" smtClean="0">
              <a:solidFill>
                <a:srgbClr val="333399"/>
              </a:solidFill>
              <a:latin typeface="Arial"/>
              <a:cs typeface="Tahoma" charset="0"/>
            </a:endParaRPr>
          </a:p>
        </p:txBody>
      </p:sp>
      <p:pic>
        <p:nvPicPr>
          <p:cNvPr id="11" name="Picture 10" descr="Photo of Tempering System, photo: Chris Miller, June 2012" title="Wheat Temper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828800"/>
            <a:ext cx="2482850" cy="33131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rawing of a wheat kernal showing the brand, endosperm and germ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"/>
          <a:stretch/>
        </p:blipFill>
        <p:spPr>
          <a:xfrm>
            <a:off x="3934933" y="2403790"/>
            <a:ext cx="2209800" cy="3726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758998"/>
            <a:ext cx="26670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Wheat Foods Council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371" y="3247211"/>
            <a:ext cx="90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Bran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2966" y="4034708"/>
            <a:ext cx="1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Endosperm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5981" y="4926718"/>
            <a:ext cx="83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Germ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57600" y="3450519"/>
            <a:ext cx="762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7600" y="4219374"/>
            <a:ext cx="1524000" cy="13850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68609" y="5141913"/>
            <a:ext cx="1073381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03212" y="304800"/>
            <a:ext cx="89169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Grinding</a:t>
            </a:r>
          </a:p>
        </p:txBody>
      </p:sp>
      <p:sp>
        <p:nvSpPr>
          <p:cNvPr id="20483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CBCE3A0B-4BAE-42C8-829D-DE27D4A8500C}" type="slidenum">
              <a:rPr lang="en-US"/>
              <a:pPr algn="r" eaLnBrk="1" hangingPunct="1"/>
              <a:t>11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7356" y="5486400"/>
            <a:ext cx="3887787" cy="341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Rolls and </a:t>
            </a:r>
            <a:r>
              <a:rPr lang="en-US" b="1" kern="0" dirty="0" smtClean="0">
                <a:solidFill>
                  <a:srgbClr val="000000"/>
                </a:solidFill>
              </a:rPr>
              <a:t>Corrugations</a:t>
            </a:r>
            <a:endParaRPr lang="en-US" b="1" kern="0" dirty="0">
              <a:solidFill>
                <a:srgbClr val="000000"/>
              </a:solidFill>
            </a:endParaRPr>
          </a:p>
        </p:txBody>
      </p:sp>
      <p:pic>
        <p:nvPicPr>
          <p:cNvPr id="20485" name="Picture 4" descr="Diagram of roller mill" title="Wheat Gri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7800"/>
            <a:ext cx="2078037" cy="312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343400" y="1295400"/>
            <a:ext cx="4800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Grinding actions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Tahoma" charset="0"/>
              </a:rPr>
              <a:t>Corrugations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Tahoma" charset="0"/>
              </a:rPr>
              <a:t>Pitch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Tahoma" charset="0"/>
              </a:rPr>
              <a:t>Spiral</a:t>
            </a:r>
          </a:p>
        </p:txBody>
      </p:sp>
      <p:pic>
        <p:nvPicPr>
          <p:cNvPr id="10" name="Picture 4" descr="Photo of Roller mills: Chris Miller, June 2012" title="Wheat Grin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064" y="3205698"/>
            <a:ext cx="2913062" cy="286543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488" name="Object 1" descr="Diagram of different corrugations" title="Wheat Grind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71152"/>
              </p:ext>
            </p:extLst>
          </p:nvPr>
        </p:nvGraphicFramePr>
        <p:xfrm>
          <a:off x="2514600" y="3276600"/>
          <a:ext cx="22860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Visio" r:id="rId6" imgW="1886721" imgH="1654086" progId="">
                  <p:embed/>
                </p:oleObj>
              </mc:Choice>
              <mc:Fallback>
                <p:oleObj name="Visio" r:id="rId6" imgW="1886721" imgH="165408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2286000" cy="2008188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28600" y="3048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Sifting</a:t>
            </a:r>
          </a:p>
        </p:txBody>
      </p:sp>
      <p:sp>
        <p:nvSpPr>
          <p:cNvPr id="21507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FB335B75-94FA-4DFB-BF65-4414E1E30620}" type="slidenum">
              <a:rPr lang="en-US"/>
              <a:pPr algn="r" eaLnBrk="1" hangingPunct="1"/>
              <a:t>12</a:t>
            </a:fld>
            <a:endParaRPr lang="en-US"/>
          </a:p>
        </p:txBody>
      </p:sp>
      <p:pic>
        <p:nvPicPr>
          <p:cNvPr id="5" name="Content Placeholder 9" descr="Photo of Wheat sifte" title="Wheat Sifting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14300" b="14125"/>
          <a:stretch/>
        </p:blipFill>
        <p:spPr>
          <a:xfrm>
            <a:off x="228600" y="1524000"/>
            <a:ext cx="2281238" cy="1828800"/>
          </a:xfr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 descr="Drawing of how the sifter moves with a circular movement to seperate the light and heavy particles over the sieve." title="Wheat Sifing"/>
          <p:cNvGrpSpPr/>
          <p:nvPr/>
        </p:nvGrpSpPr>
        <p:grpSpPr>
          <a:xfrm>
            <a:off x="3124200" y="1143000"/>
            <a:ext cx="6038200" cy="5314839"/>
            <a:chOff x="3124200" y="1143000"/>
            <a:chExt cx="6038200" cy="53148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" t="31261" r="13333" b="29345"/>
            <a:stretch/>
          </p:blipFill>
          <p:spPr>
            <a:xfrm>
              <a:off x="3124200" y="2992476"/>
              <a:ext cx="5934879" cy="116761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36" b="69361"/>
            <a:stretch/>
          </p:blipFill>
          <p:spPr>
            <a:xfrm>
              <a:off x="3169105" y="1143000"/>
              <a:ext cx="5857131" cy="18998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6" t="69137" r="54727"/>
            <a:stretch/>
          </p:blipFill>
          <p:spPr>
            <a:xfrm>
              <a:off x="4343400" y="4419600"/>
              <a:ext cx="4819000" cy="20382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04800" y="3048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Purification</a:t>
            </a:r>
          </a:p>
        </p:txBody>
      </p:sp>
      <p:sp>
        <p:nvSpPr>
          <p:cNvPr id="22531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414564B9-E9C5-4AB4-8174-AA84C755327E}" type="slidenum">
              <a:rPr lang="en-US"/>
              <a:pPr algn="r" eaLnBrk="1" hangingPunct="1"/>
              <a:t>13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33800" y="6096000"/>
            <a:ext cx="39624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Particle Separation:</a:t>
            </a:r>
            <a:endParaRPr lang="en-US" b="1" kern="0" dirty="0">
              <a:solidFill>
                <a:srgbClr val="00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Mark Fowler, October 2012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000000"/>
              </a:solidFill>
            </a:endParaRPr>
          </a:p>
        </p:txBody>
      </p:sp>
      <p:pic>
        <p:nvPicPr>
          <p:cNvPr id="22533" name="Picture 4" descr="Diagram of a wheat pruifier" title="Wheat Pur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513013"/>
            <a:ext cx="469106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4301332" y="2359819"/>
            <a:ext cx="457200" cy="1587"/>
          </a:xfrm>
          <a:prstGeom prst="straightConnector1">
            <a:avLst/>
          </a:prstGeom>
          <a:noFill/>
          <a:ln w="50800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Curved Connector 14"/>
          <p:cNvCxnSpPr>
            <a:cxnSpLocks noChangeShapeType="1"/>
          </p:cNvCxnSpPr>
          <p:nvPr/>
        </p:nvCxnSpPr>
        <p:spPr bwMode="auto">
          <a:xfrm rot="5400000" flipH="1" flipV="1">
            <a:off x="1023938" y="4722813"/>
            <a:ext cx="1143000" cy="685800"/>
          </a:xfrm>
          <a:prstGeom prst="curvedConnector3">
            <a:avLst>
              <a:gd name="adj1" fmla="val 50000"/>
            </a:avLst>
          </a:prstGeom>
          <a:noFill/>
          <a:ln w="22225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Curved Connector 15"/>
          <p:cNvCxnSpPr>
            <a:cxnSpLocks noChangeShapeType="1"/>
          </p:cNvCxnSpPr>
          <p:nvPr/>
        </p:nvCxnSpPr>
        <p:spPr bwMode="auto">
          <a:xfrm rot="5400000" flipH="1" flipV="1">
            <a:off x="1709738" y="4722813"/>
            <a:ext cx="1143000" cy="685800"/>
          </a:xfrm>
          <a:prstGeom prst="curvedConnector3">
            <a:avLst>
              <a:gd name="adj1" fmla="val 50000"/>
            </a:avLst>
          </a:prstGeom>
          <a:noFill/>
          <a:ln w="22225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Curved Connector 16"/>
          <p:cNvCxnSpPr>
            <a:cxnSpLocks noChangeShapeType="1"/>
          </p:cNvCxnSpPr>
          <p:nvPr/>
        </p:nvCxnSpPr>
        <p:spPr bwMode="auto">
          <a:xfrm rot="5400000" flipH="1" flipV="1">
            <a:off x="2166938" y="4722813"/>
            <a:ext cx="1143000" cy="685800"/>
          </a:xfrm>
          <a:prstGeom prst="curvedConnector3">
            <a:avLst>
              <a:gd name="adj1" fmla="val 50000"/>
            </a:avLst>
          </a:prstGeom>
          <a:noFill/>
          <a:ln w="22225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Curved Connector 17"/>
          <p:cNvCxnSpPr>
            <a:cxnSpLocks noChangeShapeType="1"/>
          </p:cNvCxnSpPr>
          <p:nvPr/>
        </p:nvCxnSpPr>
        <p:spPr bwMode="auto">
          <a:xfrm rot="5400000" flipH="1" flipV="1">
            <a:off x="3233738" y="4722813"/>
            <a:ext cx="1143000" cy="685800"/>
          </a:xfrm>
          <a:prstGeom prst="curvedConnector3">
            <a:avLst>
              <a:gd name="adj1" fmla="val 50000"/>
            </a:avLst>
          </a:prstGeom>
          <a:noFill/>
          <a:ln w="22225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Curved Connector 18"/>
          <p:cNvCxnSpPr>
            <a:cxnSpLocks noChangeShapeType="1"/>
          </p:cNvCxnSpPr>
          <p:nvPr/>
        </p:nvCxnSpPr>
        <p:spPr bwMode="auto">
          <a:xfrm rot="5400000" flipH="1" flipV="1">
            <a:off x="3767138" y="4722813"/>
            <a:ext cx="1143000" cy="685800"/>
          </a:xfrm>
          <a:prstGeom prst="curvedConnector3">
            <a:avLst>
              <a:gd name="adj1" fmla="val 50000"/>
            </a:avLst>
          </a:prstGeom>
          <a:noFill/>
          <a:ln w="22225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Arrow Connector 19"/>
          <p:cNvCxnSpPr>
            <a:cxnSpLocks noChangeShapeType="1"/>
          </p:cNvCxnSpPr>
          <p:nvPr/>
        </p:nvCxnSpPr>
        <p:spPr bwMode="auto">
          <a:xfrm rot="5400000">
            <a:off x="948532" y="2513806"/>
            <a:ext cx="609600" cy="1587"/>
          </a:xfrm>
          <a:prstGeom prst="straightConnector1">
            <a:avLst/>
          </a:prstGeom>
          <a:noFill/>
          <a:ln w="57150" cap="sq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Arrow Connector 20"/>
          <p:cNvCxnSpPr>
            <a:cxnSpLocks noChangeShapeType="1"/>
          </p:cNvCxnSpPr>
          <p:nvPr/>
        </p:nvCxnSpPr>
        <p:spPr bwMode="auto">
          <a:xfrm>
            <a:off x="1633538" y="3884613"/>
            <a:ext cx="3429000" cy="76200"/>
          </a:xfrm>
          <a:prstGeom prst="straightConnector1">
            <a:avLst/>
          </a:prstGeom>
          <a:noFill/>
          <a:ln w="22225" cap="sq" algn="ctr">
            <a:solidFill>
              <a:srgbClr val="6600CC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Arrow Connector 21"/>
          <p:cNvCxnSpPr>
            <a:cxnSpLocks noChangeShapeType="1"/>
          </p:cNvCxnSpPr>
          <p:nvPr/>
        </p:nvCxnSpPr>
        <p:spPr bwMode="auto">
          <a:xfrm>
            <a:off x="1785938" y="4037013"/>
            <a:ext cx="3276600" cy="76200"/>
          </a:xfrm>
          <a:prstGeom prst="straightConnector1">
            <a:avLst/>
          </a:prstGeom>
          <a:noFill/>
          <a:ln w="22225" cap="sq" algn="ctr">
            <a:solidFill>
              <a:srgbClr val="6600CC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Arrow Connector 22"/>
          <p:cNvCxnSpPr>
            <a:cxnSpLocks noChangeShapeType="1"/>
          </p:cNvCxnSpPr>
          <p:nvPr/>
        </p:nvCxnSpPr>
        <p:spPr bwMode="auto">
          <a:xfrm>
            <a:off x="1938338" y="4189413"/>
            <a:ext cx="3124200" cy="76200"/>
          </a:xfrm>
          <a:prstGeom prst="straightConnector1">
            <a:avLst/>
          </a:prstGeom>
          <a:noFill/>
          <a:ln w="22225" cap="sq" algn="ctr">
            <a:solidFill>
              <a:srgbClr val="6600CC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Straight Arrow Connector 23"/>
          <p:cNvCxnSpPr>
            <a:cxnSpLocks noChangeShapeType="1"/>
          </p:cNvCxnSpPr>
          <p:nvPr/>
        </p:nvCxnSpPr>
        <p:spPr bwMode="auto">
          <a:xfrm rot="5400000">
            <a:off x="4452144" y="5028407"/>
            <a:ext cx="1525587" cy="0"/>
          </a:xfrm>
          <a:prstGeom prst="straightConnector1">
            <a:avLst/>
          </a:prstGeom>
          <a:noFill/>
          <a:ln w="25400" cap="sq" algn="ctr">
            <a:solidFill>
              <a:srgbClr val="6600CC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TextBox 24"/>
          <p:cNvSpPr txBox="1">
            <a:spLocks noChangeArrowheads="1"/>
          </p:cNvSpPr>
          <p:nvPr/>
        </p:nvSpPr>
        <p:spPr bwMode="auto">
          <a:xfrm>
            <a:off x="795338" y="14874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Product Inlet</a:t>
            </a:r>
          </a:p>
        </p:txBody>
      </p:sp>
      <p:cxnSp>
        <p:nvCxnSpPr>
          <p:cNvPr id="22546" name="Straight Arrow Connector 26"/>
          <p:cNvCxnSpPr>
            <a:cxnSpLocks noChangeShapeType="1"/>
          </p:cNvCxnSpPr>
          <p:nvPr/>
        </p:nvCxnSpPr>
        <p:spPr bwMode="auto">
          <a:xfrm rot="5400000">
            <a:off x="3157538" y="5180013"/>
            <a:ext cx="1525587" cy="1587"/>
          </a:xfrm>
          <a:prstGeom prst="straightConnector1">
            <a:avLst/>
          </a:prstGeom>
          <a:noFill/>
          <a:ln w="25400" cap="sq" algn="ctr">
            <a:solidFill>
              <a:srgbClr val="6600CC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Straight Arrow Connector 27"/>
          <p:cNvCxnSpPr>
            <a:cxnSpLocks noChangeShapeType="1"/>
          </p:cNvCxnSpPr>
          <p:nvPr/>
        </p:nvCxnSpPr>
        <p:spPr bwMode="auto">
          <a:xfrm rot="5400000">
            <a:off x="1708944" y="5257007"/>
            <a:ext cx="1525587" cy="0"/>
          </a:xfrm>
          <a:prstGeom prst="straightConnector1">
            <a:avLst/>
          </a:prstGeom>
          <a:noFill/>
          <a:ln w="25400" cap="sq" algn="ctr">
            <a:solidFill>
              <a:srgbClr val="6600CC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Curved Connector 28"/>
          <p:cNvCxnSpPr>
            <a:cxnSpLocks noChangeShapeType="1"/>
          </p:cNvCxnSpPr>
          <p:nvPr/>
        </p:nvCxnSpPr>
        <p:spPr bwMode="auto">
          <a:xfrm rot="5400000" flipH="1" flipV="1">
            <a:off x="2700338" y="4722813"/>
            <a:ext cx="1143000" cy="685800"/>
          </a:xfrm>
          <a:prstGeom prst="curvedConnector3">
            <a:avLst>
              <a:gd name="adj1" fmla="val 50000"/>
            </a:avLst>
          </a:prstGeom>
          <a:noFill/>
          <a:ln w="22225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Curved Connector 29"/>
          <p:cNvCxnSpPr>
            <a:cxnSpLocks noChangeShapeType="1"/>
          </p:cNvCxnSpPr>
          <p:nvPr/>
        </p:nvCxnSpPr>
        <p:spPr bwMode="auto">
          <a:xfrm rot="5400000" flipH="1" flipV="1">
            <a:off x="1328738" y="4722813"/>
            <a:ext cx="1143000" cy="685800"/>
          </a:xfrm>
          <a:prstGeom prst="curvedConnector3">
            <a:avLst>
              <a:gd name="adj1" fmla="val 50000"/>
            </a:avLst>
          </a:prstGeom>
          <a:noFill/>
          <a:ln w="22225" cap="sq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TextBox 30"/>
          <p:cNvSpPr txBox="1">
            <a:spLocks noChangeArrowheads="1"/>
          </p:cNvSpPr>
          <p:nvPr/>
        </p:nvSpPr>
        <p:spPr bwMode="auto">
          <a:xfrm>
            <a:off x="2971800" y="16764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Air flow 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47938" y="4951413"/>
            <a:ext cx="1295400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Air flow IN</a:t>
            </a:r>
          </a:p>
        </p:txBody>
      </p:sp>
      <p:pic>
        <p:nvPicPr>
          <p:cNvPr id="22552" name="Picture 3" descr="Diagram of wheat after Wheat Purification " title="Wheat Purificati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209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4" descr="Diagram of wheat before Wheat Purification " title="Wheat Purif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0495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4" name="Text Box 6"/>
          <p:cNvSpPr txBox="1">
            <a:spLocks noChangeArrowheads="1"/>
          </p:cNvSpPr>
          <p:nvPr/>
        </p:nvSpPr>
        <p:spPr bwMode="auto">
          <a:xfrm>
            <a:off x="6553200" y="31813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Before</a:t>
            </a:r>
          </a:p>
        </p:txBody>
      </p:sp>
      <p:sp>
        <p:nvSpPr>
          <p:cNvPr id="22555" name="Text Box 7"/>
          <p:cNvSpPr txBox="1">
            <a:spLocks noChangeArrowheads="1"/>
          </p:cNvSpPr>
          <p:nvPr/>
        </p:nvSpPr>
        <p:spPr bwMode="auto">
          <a:xfrm>
            <a:off x="6477000" y="5486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3048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Processing Prior to Feed Mill</a:t>
            </a:r>
          </a:p>
        </p:txBody>
      </p:sp>
      <p:sp>
        <p:nvSpPr>
          <p:cNvPr id="23555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FA1DF134-C899-434D-A6AD-A6B4A6C5ADDB}" type="slidenum">
              <a:rPr lang="en-US"/>
              <a:pPr algn="r" eaLnBrk="1" hangingPunct="1"/>
              <a:t>14</a:t>
            </a:fld>
            <a:endParaRPr lang="en-US"/>
          </a:p>
        </p:txBody>
      </p:sp>
      <p:grpSp>
        <p:nvGrpSpPr>
          <p:cNvPr id="2" name="Group 1" descr="A simple diagram of the process flow of wheat flour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Flour comes from the sifting and purification." title="Process flow of wheat to flour"/>
          <p:cNvGrpSpPr/>
          <p:nvPr/>
        </p:nvGrpSpPr>
        <p:grpSpPr>
          <a:xfrm>
            <a:off x="685800" y="1704975"/>
            <a:ext cx="7848600" cy="4162425"/>
            <a:chOff x="685800" y="1704975"/>
            <a:chExt cx="7848600" cy="4162425"/>
          </a:xfrm>
        </p:grpSpPr>
        <p:sp>
          <p:nvSpPr>
            <p:cNvPr id="23556" name="TextBox 1"/>
            <p:cNvSpPr txBox="1">
              <a:spLocks noChangeArrowheads="1"/>
            </p:cNvSpPr>
            <p:nvPr/>
          </p:nvSpPr>
          <p:spPr bwMode="auto">
            <a:xfrm>
              <a:off x="3448050" y="1704975"/>
              <a:ext cx="2133600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Wheat from Field</a:t>
              </a:r>
            </a:p>
          </p:txBody>
        </p:sp>
        <p:sp>
          <p:nvSpPr>
            <p:cNvPr id="23557" name="TextBox 9"/>
            <p:cNvSpPr txBox="1">
              <a:spLocks noChangeArrowheads="1"/>
            </p:cNvSpPr>
            <p:nvPr/>
          </p:nvSpPr>
          <p:spPr bwMode="auto">
            <a:xfrm>
              <a:off x="3448050" y="2466975"/>
              <a:ext cx="2133600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Cleaning</a:t>
              </a:r>
            </a:p>
          </p:txBody>
        </p:sp>
        <p:sp>
          <p:nvSpPr>
            <p:cNvPr id="23558" name="TextBox 10"/>
            <p:cNvSpPr txBox="1">
              <a:spLocks noChangeArrowheads="1"/>
            </p:cNvSpPr>
            <p:nvPr/>
          </p:nvSpPr>
          <p:spPr bwMode="auto">
            <a:xfrm>
              <a:off x="3448050" y="3217863"/>
              <a:ext cx="213360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Tempering</a:t>
              </a:r>
            </a:p>
          </p:txBody>
        </p:sp>
        <p:sp>
          <p:nvSpPr>
            <p:cNvPr id="23559" name="TextBox 11"/>
            <p:cNvSpPr txBox="1">
              <a:spLocks noChangeArrowheads="1"/>
            </p:cNvSpPr>
            <p:nvPr/>
          </p:nvSpPr>
          <p:spPr bwMode="auto">
            <a:xfrm>
              <a:off x="3448050" y="3968750"/>
              <a:ext cx="21336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Grinding</a:t>
              </a:r>
            </a:p>
          </p:txBody>
        </p:sp>
        <p:sp>
          <p:nvSpPr>
            <p:cNvPr id="23560" name="TextBox 12"/>
            <p:cNvSpPr txBox="1">
              <a:spLocks noChangeArrowheads="1"/>
            </p:cNvSpPr>
            <p:nvPr/>
          </p:nvSpPr>
          <p:spPr bwMode="auto">
            <a:xfrm>
              <a:off x="3448050" y="4730750"/>
              <a:ext cx="21336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Sifting</a:t>
              </a:r>
            </a:p>
          </p:txBody>
        </p:sp>
        <p:sp>
          <p:nvSpPr>
            <p:cNvPr id="23561" name="TextBox 13"/>
            <p:cNvSpPr txBox="1">
              <a:spLocks noChangeArrowheads="1"/>
            </p:cNvSpPr>
            <p:nvPr/>
          </p:nvSpPr>
          <p:spPr bwMode="auto">
            <a:xfrm>
              <a:off x="3429000" y="5492750"/>
              <a:ext cx="21336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Purification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5133975"/>
              <a:ext cx="2133600" cy="369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Flour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3650" y="2479675"/>
              <a:ext cx="2133600" cy="368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Screenings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81750" y="3968750"/>
              <a:ext cx="2133600" cy="368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Middlings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4730750"/>
              <a:ext cx="2133600" cy="368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Germ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5497513"/>
              <a:ext cx="2133600" cy="36988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Red Dog</a:t>
              </a:r>
            </a:p>
          </p:txBody>
        </p:sp>
        <p:cxnSp>
          <p:nvCxnSpPr>
            <p:cNvPr id="4" name="Straight Arrow Connector 3"/>
            <p:cNvCxnSpPr>
              <a:stCxn id="23556" idx="2"/>
              <a:endCxn id="23557" idx="0"/>
            </p:cNvCxnSpPr>
            <p:nvPr/>
          </p:nvCxnSpPr>
          <p:spPr>
            <a:xfrm>
              <a:off x="4514850" y="2074863"/>
              <a:ext cx="0" cy="3921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3557" idx="2"/>
              <a:endCxn id="23558" idx="0"/>
            </p:cNvCxnSpPr>
            <p:nvPr/>
          </p:nvCxnSpPr>
          <p:spPr>
            <a:xfrm>
              <a:off x="4514850" y="2836863"/>
              <a:ext cx="0" cy="381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3558" idx="2"/>
              <a:endCxn id="23559" idx="0"/>
            </p:cNvCxnSpPr>
            <p:nvPr/>
          </p:nvCxnSpPr>
          <p:spPr>
            <a:xfrm>
              <a:off x="4514850" y="3587750"/>
              <a:ext cx="0" cy="381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3559" idx="2"/>
              <a:endCxn id="23560" idx="0"/>
            </p:cNvCxnSpPr>
            <p:nvPr/>
          </p:nvCxnSpPr>
          <p:spPr>
            <a:xfrm>
              <a:off x="4514850" y="4337050"/>
              <a:ext cx="0" cy="393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3560" idx="2"/>
              <a:endCxn id="23561" idx="0"/>
            </p:cNvCxnSpPr>
            <p:nvPr/>
          </p:nvCxnSpPr>
          <p:spPr>
            <a:xfrm flipH="1">
              <a:off x="4495800" y="5099050"/>
              <a:ext cx="19050" cy="393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557" idx="3"/>
              <a:endCxn id="16" idx="1"/>
            </p:cNvCxnSpPr>
            <p:nvPr/>
          </p:nvCxnSpPr>
          <p:spPr>
            <a:xfrm>
              <a:off x="5581650" y="2652713"/>
              <a:ext cx="762000" cy="111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3559" idx="3"/>
              <a:endCxn id="17" idx="1"/>
            </p:cNvCxnSpPr>
            <p:nvPr/>
          </p:nvCxnSpPr>
          <p:spPr>
            <a:xfrm>
              <a:off x="5581650" y="4152900"/>
              <a:ext cx="80010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3560" idx="3"/>
              <a:endCxn id="18" idx="1"/>
            </p:cNvCxnSpPr>
            <p:nvPr/>
          </p:nvCxnSpPr>
          <p:spPr>
            <a:xfrm>
              <a:off x="5581650" y="4914900"/>
              <a:ext cx="81915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3561" idx="3"/>
              <a:endCxn id="19" idx="1"/>
            </p:cNvCxnSpPr>
            <p:nvPr/>
          </p:nvCxnSpPr>
          <p:spPr>
            <a:xfrm>
              <a:off x="5562600" y="5676900"/>
              <a:ext cx="838200" cy="63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560" idx="1"/>
              <a:endCxn id="15" idx="3"/>
            </p:cNvCxnSpPr>
            <p:nvPr/>
          </p:nvCxnSpPr>
          <p:spPr>
            <a:xfrm flipH="1">
              <a:off x="2819400" y="4914900"/>
              <a:ext cx="628650" cy="4048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3561" idx="1"/>
              <a:endCxn id="15" idx="3"/>
            </p:cNvCxnSpPr>
            <p:nvPr/>
          </p:nvCxnSpPr>
          <p:spPr>
            <a:xfrm flipH="1" flipV="1">
              <a:off x="2819400" y="5319713"/>
              <a:ext cx="609600" cy="35718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61950" y="304800"/>
            <a:ext cx="8629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By-Products</a:t>
            </a:r>
          </a:p>
        </p:txBody>
      </p:sp>
      <p:sp>
        <p:nvSpPr>
          <p:cNvPr id="24579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B43B800A-91EF-4420-8FE3-9DDB32594A35}" type="slidenum">
              <a:rPr lang="en-US"/>
              <a:pPr algn="r" eaLnBrk="1" hangingPunct="1"/>
              <a:t>15</a:t>
            </a:fld>
            <a:endParaRPr lang="en-US"/>
          </a:p>
        </p:txBody>
      </p:sp>
      <p:sp>
        <p:nvSpPr>
          <p:cNvPr id="24580" name="TextBox 9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>
            <a:spLocks noChangeArrowheads="1"/>
          </p:cNvSpPr>
          <p:nvPr/>
        </p:nvSpPr>
        <p:spPr bwMode="auto">
          <a:xfrm>
            <a:off x="381000" y="2241550"/>
            <a:ext cx="21336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Cleaning</a:t>
            </a:r>
          </a:p>
        </p:txBody>
      </p:sp>
      <p:sp>
        <p:nvSpPr>
          <p:cNvPr id="24581" name="TextBox 10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>
            <a:spLocks noChangeArrowheads="1"/>
          </p:cNvSpPr>
          <p:nvPr/>
        </p:nvSpPr>
        <p:spPr bwMode="auto">
          <a:xfrm>
            <a:off x="381000" y="2992438"/>
            <a:ext cx="21336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Tempering</a:t>
            </a:r>
          </a:p>
        </p:txBody>
      </p:sp>
      <p:sp>
        <p:nvSpPr>
          <p:cNvPr id="24582" name="TextBox 11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>
            <a:spLocks noChangeArrowheads="1"/>
          </p:cNvSpPr>
          <p:nvPr/>
        </p:nvSpPr>
        <p:spPr bwMode="auto">
          <a:xfrm>
            <a:off x="381000" y="3741738"/>
            <a:ext cx="21336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Grinding</a:t>
            </a:r>
          </a:p>
        </p:txBody>
      </p:sp>
      <p:sp>
        <p:nvSpPr>
          <p:cNvPr id="24583" name="TextBox 12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>
            <a:spLocks noChangeArrowheads="1"/>
          </p:cNvSpPr>
          <p:nvPr/>
        </p:nvSpPr>
        <p:spPr bwMode="auto">
          <a:xfrm>
            <a:off x="381000" y="4503738"/>
            <a:ext cx="21336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Sifting</a:t>
            </a:r>
          </a:p>
        </p:txBody>
      </p:sp>
      <p:sp>
        <p:nvSpPr>
          <p:cNvPr id="24584" name="TextBox 13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>
            <a:spLocks noChangeArrowheads="1"/>
          </p:cNvSpPr>
          <p:nvPr/>
        </p:nvSpPr>
        <p:spPr bwMode="auto">
          <a:xfrm>
            <a:off x="361950" y="5265738"/>
            <a:ext cx="21336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Purification</a:t>
            </a:r>
          </a:p>
        </p:txBody>
      </p:sp>
      <p:sp>
        <p:nvSpPr>
          <p:cNvPr id="16" name="TextBox 15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/>
          <p:nvPr/>
        </p:nvSpPr>
        <p:spPr>
          <a:xfrm>
            <a:off x="3276600" y="2252663"/>
            <a:ext cx="2133600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Screenings</a:t>
            </a:r>
          </a:p>
        </p:txBody>
      </p:sp>
      <p:sp>
        <p:nvSpPr>
          <p:cNvPr id="17" name="TextBox 16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/>
          <p:nvPr/>
        </p:nvSpPr>
        <p:spPr>
          <a:xfrm>
            <a:off x="3314700" y="3741738"/>
            <a:ext cx="2133600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Middlings</a:t>
            </a:r>
          </a:p>
        </p:txBody>
      </p:sp>
      <p:sp>
        <p:nvSpPr>
          <p:cNvPr id="18" name="TextBox 17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/>
          <p:nvPr/>
        </p:nvSpPr>
        <p:spPr>
          <a:xfrm>
            <a:off x="3333750" y="4503738"/>
            <a:ext cx="2133600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Germ</a:t>
            </a:r>
          </a:p>
        </p:txBody>
      </p:sp>
      <p:sp>
        <p:nvSpPr>
          <p:cNvPr id="19" name="TextBox 18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SpPr txBox="1"/>
          <p:nvPr/>
        </p:nvSpPr>
        <p:spPr>
          <a:xfrm>
            <a:off x="3333750" y="5272088"/>
            <a:ext cx="2133600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Red Dog</a:t>
            </a:r>
          </a:p>
        </p:txBody>
      </p:sp>
      <p:grpSp>
        <p:nvGrpSpPr>
          <p:cNvPr id="5" name="Group 4" descr="A simple diagram of the process flow of wheat by-products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" title="Wheat By-Products"/>
          <p:cNvGrpSpPr/>
          <p:nvPr/>
        </p:nvGrpSpPr>
        <p:grpSpPr>
          <a:xfrm>
            <a:off x="1428750" y="2425700"/>
            <a:ext cx="1905000" cy="3030538"/>
            <a:chOff x="1428750" y="2425700"/>
            <a:chExt cx="1905000" cy="3030538"/>
          </a:xfrm>
        </p:grpSpPr>
        <p:cxnSp>
          <p:nvCxnSpPr>
            <p:cNvPr id="20" name="Straight Arrow Connector 19"/>
            <p:cNvCxnSpPr>
              <a:stCxn id="24580" idx="2"/>
              <a:endCxn id="24581" idx="0"/>
            </p:cNvCxnSpPr>
            <p:nvPr/>
          </p:nvCxnSpPr>
          <p:spPr>
            <a:xfrm>
              <a:off x="1447800" y="2611438"/>
              <a:ext cx="0" cy="381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581" idx="2"/>
              <a:endCxn id="24582" idx="0"/>
            </p:cNvCxnSpPr>
            <p:nvPr/>
          </p:nvCxnSpPr>
          <p:spPr>
            <a:xfrm>
              <a:off x="1447800" y="3360738"/>
              <a:ext cx="0" cy="381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4582" idx="2"/>
              <a:endCxn id="24583" idx="0"/>
            </p:cNvCxnSpPr>
            <p:nvPr/>
          </p:nvCxnSpPr>
          <p:spPr>
            <a:xfrm>
              <a:off x="1447800" y="4111625"/>
              <a:ext cx="0" cy="3921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583" idx="2"/>
              <a:endCxn id="24584" idx="0"/>
            </p:cNvCxnSpPr>
            <p:nvPr/>
          </p:nvCxnSpPr>
          <p:spPr>
            <a:xfrm flipH="1">
              <a:off x="1428750" y="4873625"/>
              <a:ext cx="19050" cy="3921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4580" idx="3"/>
              <a:endCxn id="16" idx="1"/>
            </p:cNvCxnSpPr>
            <p:nvPr/>
          </p:nvCxnSpPr>
          <p:spPr>
            <a:xfrm>
              <a:off x="2514600" y="2425700"/>
              <a:ext cx="762000" cy="12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4582" idx="3"/>
              <a:endCxn id="17" idx="1"/>
            </p:cNvCxnSpPr>
            <p:nvPr/>
          </p:nvCxnSpPr>
          <p:spPr>
            <a:xfrm>
              <a:off x="2514600" y="3927475"/>
              <a:ext cx="80010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4583" idx="3"/>
              <a:endCxn id="18" idx="1"/>
            </p:cNvCxnSpPr>
            <p:nvPr/>
          </p:nvCxnSpPr>
          <p:spPr>
            <a:xfrm>
              <a:off x="2514600" y="4689475"/>
              <a:ext cx="81915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4584" idx="3"/>
              <a:endCxn id="19" idx="1"/>
            </p:cNvCxnSpPr>
            <p:nvPr/>
          </p:nvCxnSpPr>
          <p:spPr>
            <a:xfrm>
              <a:off x="2495550" y="5451475"/>
              <a:ext cx="838200" cy="476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Photo of screanings" title="Photo of screaning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7" t="20972" r="23888" b="21067"/>
          <a:stretch/>
        </p:blipFill>
        <p:spPr>
          <a:xfrm>
            <a:off x="5551487" y="1667934"/>
            <a:ext cx="1701801" cy="1389790"/>
          </a:xfrm>
          <a:prstGeom prst="rect">
            <a:avLst/>
          </a:prstGeom>
        </p:spPr>
      </p:pic>
      <p:pic>
        <p:nvPicPr>
          <p:cNvPr id="3" name="Picture 2" descr="Photo of Middlings" title="Photo of Middling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1" r="25000" b="66944"/>
          <a:stretch/>
        </p:blipFill>
        <p:spPr>
          <a:xfrm>
            <a:off x="5503861" y="3551238"/>
            <a:ext cx="1924050" cy="825088"/>
          </a:xfrm>
          <a:prstGeom prst="rect">
            <a:avLst/>
          </a:prstGeom>
        </p:spPr>
      </p:pic>
      <p:pic>
        <p:nvPicPr>
          <p:cNvPr id="4" name="Picture 3" descr="Photo of Germ" title="Photo of Germ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5416" r="23148" b="22084"/>
          <a:stretch/>
        </p:blipFill>
        <p:spPr>
          <a:xfrm>
            <a:off x="7259638" y="4065686"/>
            <a:ext cx="1768400" cy="1110391"/>
          </a:xfrm>
          <a:prstGeom prst="rect">
            <a:avLst/>
          </a:prstGeom>
        </p:spPr>
      </p:pic>
      <p:pic>
        <p:nvPicPr>
          <p:cNvPr id="6" name="Picture 5" descr="Photo of Red Dog" title="Photo of Red Do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t="34722" r="24352" b="28125"/>
          <a:stretch/>
        </p:blipFill>
        <p:spPr>
          <a:xfrm>
            <a:off x="5622924" y="5069681"/>
            <a:ext cx="1558926" cy="88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5791200" cy="53244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Physical Hazards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Non-grain material in screenings not caught by magnets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Chemical Hazards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Chlorine used in tempering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Pesticides/agrochemicals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Microbial Hazards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Mold (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Tahoma" charset="0"/>
              </a:rPr>
              <a:t>Vomitoxin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)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" y="304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Potential Feed Safety Hazards</a:t>
            </a:r>
          </a:p>
        </p:txBody>
      </p:sp>
      <p:sp>
        <p:nvSpPr>
          <p:cNvPr id="25604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B0C9A3DE-3A33-489C-BB6C-1E02D9393DE8}" type="slidenum">
              <a:rPr lang="en-US"/>
              <a:pPr algn="r" eaLnBrk="1" hangingPunct="1"/>
              <a:t>16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92500" y="4714875"/>
            <a:ext cx="7327900" cy="341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Wheat Contaminated by </a:t>
            </a:r>
            <a:r>
              <a:rPr lang="en-US" b="1" kern="0" dirty="0" err="1" smtClean="0">
                <a:solidFill>
                  <a:srgbClr val="000000"/>
                </a:solidFill>
              </a:rPr>
              <a:t>Vomitoxin</a:t>
            </a:r>
            <a:endParaRPr lang="en-US" b="1" kern="0" dirty="0">
              <a:solidFill>
                <a:srgbClr val="000000"/>
              </a:solidFill>
            </a:endParaRPr>
          </a:p>
        </p:txBody>
      </p:sp>
      <p:pic>
        <p:nvPicPr>
          <p:cNvPr id="137220" name="Picture 4" descr="Wheat Contaminated by Vomitoxin, photo: USDA ARS, October 2005" title="Potential Feed Safety Haza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2362200"/>
            <a:ext cx="2857500" cy="2286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066135"/>
            <a:ext cx="9144000" cy="532447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Prior to reaching the feed mill, wheat is processed by cleaning, tempering, grinding, sifting, and purification</a:t>
            </a:r>
            <a:endParaRPr lang="en-US" sz="2800" kern="0" dirty="0">
              <a:solidFill>
                <a:srgbClr val="000000"/>
              </a:solidFill>
              <a:latin typeface="Arial"/>
              <a:cs typeface="Tahoma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The six classes of wheat are soft white, soft red winter, hard red winter, hard white, hard red spring, and durum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The most common wheat by-products are wheat screenings and wheat middlings</a:t>
            </a:r>
            <a:endParaRPr lang="en-US" sz="2800" kern="0" dirty="0">
              <a:solidFill>
                <a:srgbClr val="000000"/>
              </a:solidFill>
              <a:latin typeface="Arial"/>
              <a:cs typeface="Tahoma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Potential feed safety hazards associated with wheat or wheat by-products include non-grain material, chlorine, pesticides or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cs typeface="Tahoma" charset="0"/>
              </a:rPr>
              <a:t>vomitoxin</a:t>
            </a:r>
            <a:endParaRPr lang="en-US" sz="2800" kern="0" dirty="0">
              <a:solidFill>
                <a:srgbClr val="000000"/>
              </a:solidFill>
              <a:latin typeface="Arial"/>
              <a:cs typeface="Tahoma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Receiving separators, roller mills, sifters, and purifiers are important equipment</a:t>
            </a:r>
            <a:endParaRPr lang="en-US" sz="2800" kern="0" dirty="0">
              <a:solidFill>
                <a:srgbClr val="000000"/>
              </a:solidFill>
              <a:latin typeface="Arial"/>
              <a:cs typeface="Tahoma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152400"/>
            <a:ext cx="847592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Lesson Summary</a:t>
            </a:r>
          </a:p>
        </p:txBody>
      </p:sp>
      <p:sp>
        <p:nvSpPr>
          <p:cNvPr id="26628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1E5DF171-B83E-4869-A9CE-AA0ED4EA27F7}" type="slidenum">
              <a:rPr lang="en-US"/>
              <a:pPr algn="r" eaLnBrk="1" hangingPunct="1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974" y="274638"/>
            <a:ext cx="8531225" cy="114300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+mn-ea"/>
                <a:cs typeface="Tahoma" charset="0"/>
              </a:rPr>
              <a:t>This course was made possible by:</a:t>
            </a:r>
          </a:p>
        </p:txBody>
      </p:sp>
      <p:sp>
        <p:nvSpPr>
          <p:cNvPr id="27651" name="AutoShape 5" descr="https://webmail.k-state.edu/service/home/~/ralco_4c.jpg?auth=co&amp;loc=en_US&amp;id=11604183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AutoShape 7" descr="https://webmail.k-state.edu/service/home/~/ralco_4c.jpg?auth=co&amp;loc=en_US&amp;id=11604183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Rectangle 12"/>
          <p:cNvSpPr>
            <a:spLocks noChangeArrowheads="1"/>
          </p:cNvSpPr>
          <p:nvPr/>
        </p:nvSpPr>
        <p:spPr bwMode="auto">
          <a:xfrm>
            <a:off x="307975" y="3810000"/>
            <a:ext cx="8455025" cy="203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</a:rPr>
              <a:t>*Funding for this Grain and Feed Mill Operations course was made possible, in part, by the Food and Drug Administration through grant (1U54FD004333-01), views expressed in written materials or publications and by speakers and moderators do not necessarily reflect the official policies of the Department of Health and Human Services; nor does any mention of trade names, commercial practices, or organization imply endorsement by the United States Government.*</a:t>
            </a:r>
          </a:p>
        </p:txBody>
      </p:sp>
      <p:grpSp>
        <p:nvGrpSpPr>
          <p:cNvPr id="27654" name="Group 4"/>
          <p:cNvGrpSpPr>
            <a:grpSpLocks/>
          </p:cNvGrpSpPr>
          <p:nvPr/>
        </p:nvGrpSpPr>
        <p:grpSpPr bwMode="auto">
          <a:xfrm>
            <a:off x="1524000" y="2176463"/>
            <a:ext cx="6096000" cy="1143000"/>
            <a:chOff x="1524000" y="2177189"/>
            <a:chExt cx="6096000" cy="1143000"/>
          </a:xfrm>
        </p:grpSpPr>
        <p:sp>
          <p:nvSpPr>
            <p:cNvPr id="4" name="Rectangle 3"/>
            <p:cNvSpPr/>
            <p:nvPr/>
          </p:nvSpPr>
          <p:spPr>
            <a:xfrm>
              <a:off x="1524000" y="2177189"/>
              <a:ext cx="6096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7656" name="Group 2"/>
            <p:cNvGrpSpPr>
              <a:grpSpLocks/>
            </p:cNvGrpSpPr>
            <p:nvPr/>
          </p:nvGrpSpPr>
          <p:grpSpPr bwMode="auto">
            <a:xfrm>
              <a:off x="1676400" y="2384011"/>
              <a:ext cx="5791200" cy="729356"/>
              <a:chOff x="1143000" y="2801595"/>
              <a:chExt cx="5791200" cy="729356"/>
            </a:xfrm>
          </p:grpSpPr>
          <p:pic>
            <p:nvPicPr>
              <p:cNvPr id="27657" name="Picture 9" descr="C:\Users\bmmiller.KSRE-AD\Downloads\ISU2LINER [Converted]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819400"/>
                <a:ext cx="2133600" cy="693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3" descr="KSU-New Logo PMS 268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2801595"/>
                <a:ext cx="3124200" cy="72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991600" cy="4602163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cs typeface="Tahoma" charset="0"/>
              </a:rPr>
              <a:t>By the end of the lesson, </a:t>
            </a:r>
            <a:r>
              <a:rPr lang="en-US" sz="2800" b="1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participants will be able to:</a:t>
            </a:r>
            <a:endParaRPr lang="en-US" sz="2800" b="1" kern="0" dirty="0">
              <a:solidFill>
                <a:srgbClr val="000000"/>
              </a:solidFill>
              <a:latin typeface="Arial"/>
              <a:cs typeface="Tahoma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Recognize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Tahoma" charset="0"/>
              </a:rPr>
              <a:t>components of wheat processing prior to receipt at feed mill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Identify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Tahoma" charset="0"/>
              </a:rPr>
              <a:t>classes of wheat and wheat by-products commonly used as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animal feed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Tahoma" charset="0"/>
              </a:rPr>
              <a:t>ingredients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List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Tahoma" charset="0"/>
              </a:rPr>
              <a:t>food safety hazards associated with wheat and wheat by-products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Identify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Tahoma" charset="0"/>
              </a:rPr>
              <a:t>specialized equipment used to process wheat and wheat by-products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" y="3048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Lesson Objectives</a:t>
            </a:r>
          </a:p>
        </p:txBody>
      </p:sp>
      <p:sp>
        <p:nvSpPr>
          <p:cNvPr id="10244" name="Slide Number Placeholder 4"/>
          <p:cNvSpPr txBox="1">
            <a:spLocks/>
          </p:cNvSpPr>
          <p:nvPr/>
        </p:nvSpPr>
        <p:spPr bwMode="auto">
          <a:xfrm>
            <a:off x="6858000" y="63595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FA9EE5A6-3AE7-41C3-A53B-96B4E99D4409}" type="slidenum">
              <a:rPr lang="en-US"/>
              <a:pPr algn="r" eaLnBrk="1" hangingPunct="1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5791200" cy="53244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Wheat is #3 field crop in U.S.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Total acres have dropped 1/3 since 1981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Whole wheat (ground or steam-flaked)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Tahoma" charset="0"/>
              </a:rPr>
              <a:t>75% flour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25% wheat by-products (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Tahoma" charset="0"/>
              </a:rPr>
              <a:t>midds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, screenings)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kern="0" dirty="0" smtClean="0">
              <a:solidFill>
                <a:srgbClr val="000000"/>
              </a:solidFill>
              <a:latin typeface="Arial"/>
              <a:cs typeface="Tahoma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28600" y="304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Importance &amp; Relevance</a:t>
            </a:r>
          </a:p>
        </p:txBody>
      </p:sp>
      <p:sp>
        <p:nvSpPr>
          <p:cNvPr id="11268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F4A5D128-86C0-448A-B795-5221A144D877}" type="slidenum">
              <a:rPr lang="en-US"/>
              <a:pPr algn="r" eaLnBrk="1" hangingPunct="1"/>
              <a:t>3</a:t>
            </a:fld>
            <a:endParaRPr lang="en-US"/>
          </a:p>
        </p:txBody>
      </p:sp>
      <p:pic>
        <p:nvPicPr>
          <p:cNvPr id="2" name="Picture 1" descr="Field of Wheat USDA, October 2007&#10;" title="Importance &amp; Releva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600"/>
            <a:ext cx="2767013" cy="39385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Six Wheat Classes</a:t>
            </a:r>
          </a:p>
        </p:txBody>
      </p:sp>
      <p:sp>
        <p:nvSpPr>
          <p:cNvPr id="12291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B923EB1C-B582-4E08-AD30-753C5EA21C47}" type="slidenum">
              <a:rPr lang="en-US"/>
              <a:pPr algn="r" eaLnBrk="1" hangingPunct="1"/>
              <a:t>4</a:t>
            </a:fld>
            <a:endParaRPr lang="en-US"/>
          </a:p>
        </p:txBody>
      </p:sp>
      <p:pic>
        <p:nvPicPr>
          <p:cNvPr id="10" name="Content Placeholder 3" descr="Photo of Wheat kernals: Soft white, soft red winter, hard red winter, hard white, hard red spring, and durum." title="Six Wheat Clas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389063"/>
            <a:ext cx="8229600" cy="303053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539750" y="45069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Soft White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911350" y="448945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Soft Red Winter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3433763" y="4535488"/>
            <a:ext cx="114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Hard Red Winter</a:t>
            </a:r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4922838" y="44989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Hard White</a:t>
            </a: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6229350" y="4562475"/>
            <a:ext cx="114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Hard Red Spring</a:t>
            </a:r>
          </a:p>
        </p:txBody>
      </p:sp>
      <p:sp>
        <p:nvSpPr>
          <p:cNvPr id="12299" name="TextBox 15"/>
          <p:cNvSpPr txBox="1">
            <a:spLocks noChangeArrowheads="1"/>
          </p:cNvSpPr>
          <p:nvPr/>
        </p:nvSpPr>
        <p:spPr bwMode="auto">
          <a:xfrm>
            <a:off x="7635875" y="466248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Durum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57200" y="212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Six Wheat Classes cont.</a:t>
            </a:r>
          </a:p>
        </p:txBody>
      </p:sp>
      <p:pic>
        <p:nvPicPr>
          <p:cNvPr id="2" name="Picture 1" descr="Map showing wheat  growing regions: Hard red winter in Kansas, far eastern Colorado, southern Nebraska, western Oklahoma, northern Texas, south central South Dakota, Central Montana, scattered through California and southern Azirona. Hard red Spring: northern Montana, North Dakota, western Minnesota. Soft Red winter: central Missori, southern Illanois, southern Ohio, southern Indiana, eastern Arkansa, scattered through out southern states. Soft white: eastern Washington, northern Oregon, southern Idaho, eastern Michagian, western New York. Duram: North Dakota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7" b="24084"/>
          <a:stretch/>
        </p:blipFill>
        <p:spPr>
          <a:xfrm>
            <a:off x="800100" y="1051000"/>
            <a:ext cx="7543800" cy="5197400"/>
          </a:xfrm>
          <a:prstGeom prst="rect">
            <a:avLst/>
          </a:prstGeom>
        </p:spPr>
      </p:pic>
      <p:sp>
        <p:nvSpPr>
          <p:cNvPr id="13315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Slide # </a:t>
            </a:r>
            <a:fld id="{90E1C4BA-6AB4-4564-9475-0FDB651E5E63}" type="slidenum">
              <a:rPr lang="en-US"/>
              <a:pPr algn="r" eaLnBrk="1" hangingPunct="1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52400" y="3048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Process Flow</a:t>
            </a:r>
          </a:p>
        </p:txBody>
      </p:sp>
      <p:sp>
        <p:nvSpPr>
          <p:cNvPr id="15363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AF18331A-5768-460E-80B1-34F297FFD8B4}" type="slidenum">
              <a:rPr lang="en-US"/>
              <a:pPr algn="r" eaLnBrk="1" hangingPunct="1"/>
              <a:t>6</a:t>
            </a:fld>
            <a:endParaRPr lang="en-US"/>
          </a:p>
        </p:txBody>
      </p:sp>
      <p:grpSp>
        <p:nvGrpSpPr>
          <p:cNvPr id="2" name="Group 1" descr="A simple diagram of the process flow of wheat flour: first the wheat comes from the field, then to cleaning (screenings are the by-product from cleaning) then to tempering, then to griding (Middlings is a by-product from grinding) then to sifting (germ is the by-product from sifting), then to purification (Red Dog is the by-product from purification). Flour comes from the sifting and purification." title="Process Flow of Wheat Flour"/>
          <p:cNvGrpSpPr/>
          <p:nvPr/>
        </p:nvGrpSpPr>
        <p:grpSpPr>
          <a:xfrm>
            <a:off x="685800" y="1704975"/>
            <a:ext cx="7848600" cy="4162425"/>
            <a:chOff x="685800" y="1704975"/>
            <a:chExt cx="7848600" cy="4162425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448050" y="1704975"/>
              <a:ext cx="2133600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Wheat from Field</a:t>
              </a:r>
            </a:p>
          </p:txBody>
        </p:sp>
        <p:sp>
          <p:nvSpPr>
            <p:cNvPr id="15365" name="TextBox 9"/>
            <p:cNvSpPr txBox="1">
              <a:spLocks noChangeArrowheads="1"/>
            </p:cNvSpPr>
            <p:nvPr/>
          </p:nvSpPr>
          <p:spPr bwMode="auto">
            <a:xfrm>
              <a:off x="3448050" y="2466975"/>
              <a:ext cx="2133600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Cleaning</a:t>
              </a: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3448050" y="3217863"/>
              <a:ext cx="213360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Tempering</a:t>
              </a:r>
            </a:p>
          </p:txBody>
        </p:sp>
        <p:sp>
          <p:nvSpPr>
            <p:cNvPr id="15367" name="TextBox 11"/>
            <p:cNvSpPr txBox="1">
              <a:spLocks noChangeArrowheads="1"/>
            </p:cNvSpPr>
            <p:nvPr/>
          </p:nvSpPr>
          <p:spPr bwMode="auto">
            <a:xfrm>
              <a:off x="3448050" y="3968750"/>
              <a:ext cx="21336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Grinding</a:t>
              </a:r>
            </a:p>
          </p:txBody>
        </p:sp>
        <p:sp>
          <p:nvSpPr>
            <p:cNvPr id="15368" name="TextBox 12"/>
            <p:cNvSpPr txBox="1">
              <a:spLocks noChangeArrowheads="1"/>
            </p:cNvSpPr>
            <p:nvPr/>
          </p:nvSpPr>
          <p:spPr bwMode="auto">
            <a:xfrm>
              <a:off x="3448050" y="4730750"/>
              <a:ext cx="21336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Sifting</a:t>
              </a:r>
            </a:p>
          </p:txBody>
        </p:sp>
        <p:sp>
          <p:nvSpPr>
            <p:cNvPr id="15369" name="TextBox 13"/>
            <p:cNvSpPr txBox="1">
              <a:spLocks noChangeArrowheads="1"/>
            </p:cNvSpPr>
            <p:nvPr/>
          </p:nvSpPr>
          <p:spPr bwMode="auto">
            <a:xfrm>
              <a:off x="3429000" y="5492750"/>
              <a:ext cx="21336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Purification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5133975"/>
              <a:ext cx="2133600" cy="369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Flour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3650" y="2479675"/>
              <a:ext cx="2133600" cy="368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Screenings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81750" y="3968750"/>
              <a:ext cx="2133600" cy="368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Middlings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4730750"/>
              <a:ext cx="2133600" cy="368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Germ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5497513"/>
              <a:ext cx="2133600" cy="36988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Red Dog</a:t>
              </a:r>
            </a:p>
          </p:txBody>
        </p:sp>
        <p:cxnSp>
          <p:nvCxnSpPr>
            <p:cNvPr id="4" name="Straight Arrow Connector 3"/>
            <p:cNvCxnSpPr>
              <a:stCxn id="15364" idx="2"/>
              <a:endCxn id="15365" idx="0"/>
            </p:cNvCxnSpPr>
            <p:nvPr/>
          </p:nvCxnSpPr>
          <p:spPr>
            <a:xfrm>
              <a:off x="4514850" y="2074863"/>
              <a:ext cx="0" cy="3921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365" idx="2"/>
              <a:endCxn id="15366" idx="0"/>
            </p:cNvCxnSpPr>
            <p:nvPr/>
          </p:nvCxnSpPr>
          <p:spPr>
            <a:xfrm>
              <a:off x="4514850" y="2836863"/>
              <a:ext cx="0" cy="381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366" idx="2"/>
              <a:endCxn id="15367" idx="0"/>
            </p:cNvCxnSpPr>
            <p:nvPr/>
          </p:nvCxnSpPr>
          <p:spPr>
            <a:xfrm>
              <a:off x="4514850" y="3587750"/>
              <a:ext cx="0" cy="381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367" idx="2"/>
              <a:endCxn id="15368" idx="0"/>
            </p:cNvCxnSpPr>
            <p:nvPr/>
          </p:nvCxnSpPr>
          <p:spPr>
            <a:xfrm>
              <a:off x="4514850" y="4337050"/>
              <a:ext cx="0" cy="393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368" idx="2"/>
              <a:endCxn id="15369" idx="0"/>
            </p:cNvCxnSpPr>
            <p:nvPr/>
          </p:nvCxnSpPr>
          <p:spPr>
            <a:xfrm flipH="1">
              <a:off x="4495800" y="5099050"/>
              <a:ext cx="19050" cy="393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5365" idx="3"/>
              <a:endCxn id="16" idx="1"/>
            </p:cNvCxnSpPr>
            <p:nvPr/>
          </p:nvCxnSpPr>
          <p:spPr>
            <a:xfrm>
              <a:off x="5581650" y="2652713"/>
              <a:ext cx="762000" cy="111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5367" idx="3"/>
              <a:endCxn id="17" idx="1"/>
            </p:cNvCxnSpPr>
            <p:nvPr/>
          </p:nvCxnSpPr>
          <p:spPr>
            <a:xfrm>
              <a:off x="5581650" y="4152900"/>
              <a:ext cx="80010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5368" idx="3"/>
              <a:endCxn id="18" idx="1"/>
            </p:cNvCxnSpPr>
            <p:nvPr/>
          </p:nvCxnSpPr>
          <p:spPr>
            <a:xfrm>
              <a:off x="5581650" y="4914900"/>
              <a:ext cx="81915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5369" idx="3"/>
              <a:endCxn id="19" idx="1"/>
            </p:cNvCxnSpPr>
            <p:nvPr/>
          </p:nvCxnSpPr>
          <p:spPr>
            <a:xfrm>
              <a:off x="5562600" y="5676900"/>
              <a:ext cx="838200" cy="63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5368" idx="1"/>
              <a:endCxn id="15" idx="3"/>
            </p:cNvCxnSpPr>
            <p:nvPr/>
          </p:nvCxnSpPr>
          <p:spPr>
            <a:xfrm flipH="1">
              <a:off x="2819400" y="4914900"/>
              <a:ext cx="628650" cy="4048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5369" idx="1"/>
              <a:endCxn id="15" idx="3"/>
            </p:cNvCxnSpPr>
            <p:nvPr/>
          </p:nvCxnSpPr>
          <p:spPr>
            <a:xfrm flipH="1" flipV="1">
              <a:off x="2819400" y="5319713"/>
              <a:ext cx="609600" cy="35718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71474" y="304800"/>
            <a:ext cx="8848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Cleaning</a:t>
            </a:r>
          </a:p>
        </p:txBody>
      </p:sp>
      <p:sp>
        <p:nvSpPr>
          <p:cNvPr id="16387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DF4F52DD-DA3E-4319-A184-D280BF904DF2}" type="slidenum">
              <a:rPr lang="en-US"/>
              <a:pPr algn="r" eaLnBrk="1" hangingPunct="1"/>
              <a:t>7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131135" y="1151860"/>
            <a:ext cx="7772400" cy="2819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Wheat cleaned to remove:</a:t>
            </a:r>
          </a:p>
          <a:p>
            <a:pPr marL="914400" lvl="1" indent="-4572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Non-Wheat Material</a:t>
            </a:r>
          </a:p>
          <a:p>
            <a:pPr marL="1314450" lvl="2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Sticks, straw, stones, insects</a:t>
            </a:r>
          </a:p>
          <a:p>
            <a:pPr marL="914400" lvl="1" indent="-4572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Wheat Not Fit for Milling</a:t>
            </a:r>
          </a:p>
          <a:p>
            <a:pPr marL="1314450" lvl="2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cs typeface="Tahoma" charset="0"/>
              </a:rPr>
              <a:t>Broken, damaged, small kernels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3200" kern="0" dirty="0" smtClean="0">
              <a:solidFill>
                <a:srgbClr val="000000"/>
              </a:solidFill>
              <a:latin typeface="Arial"/>
              <a:cs typeface="Tahoma" charset="0"/>
            </a:endParaRPr>
          </a:p>
        </p:txBody>
      </p:sp>
      <p:pic>
        <p:nvPicPr>
          <p:cNvPr id="13" name="Picture 12" descr="Photo of Uncleaned Wheat: Chris Miller, June 2012" title="Wheat Cleanin"/>
          <p:cNvPicPr>
            <a:picLocks noChangeAspect="1"/>
          </p:cNvPicPr>
          <p:nvPr/>
        </p:nvPicPr>
        <p:blipFill rotWithShape="1">
          <a:blip r:embed="rId3"/>
          <a:srcRect l="25667" t="8691"/>
          <a:stretch/>
        </p:blipFill>
        <p:spPr>
          <a:xfrm>
            <a:off x="371475" y="3733800"/>
            <a:ext cx="2981325" cy="2441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81000" y="3048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Cleaning, cont.</a:t>
            </a:r>
          </a:p>
        </p:txBody>
      </p:sp>
      <p:sp>
        <p:nvSpPr>
          <p:cNvPr id="17411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61C3C6BA-293E-4D38-9CDA-5435AC8EDB15}" type="slidenum">
              <a:rPr lang="en-US"/>
              <a:pPr algn="r" eaLnBrk="1" hangingPunct="1"/>
              <a:t>8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8050" y="5789810"/>
            <a:ext cx="7327900" cy="341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Receiving Separator cleaning non-wheat </a:t>
            </a:r>
            <a:r>
              <a:rPr lang="en-US" b="1" kern="0" dirty="0" smtClean="0">
                <a:solidFill>
                  <a:srgbClr val="000000"/>
                </a:solidFill>
              </a:rPr>
              <a:t>material</a:t>
            </a:r>
            <a:endParaRPr lang="en-US" b="1" kern="0" dirty="0">
              <a:solidFill>
                <a:srgbClr val="000000"/>
              </a:solidFill>
            </a:endParaRPr>
          </a:p>
        </p:txBody>
      </p:sp>
      <p:pic>
        <p:nvPicPr>
          <p:cNvPr id="8" name="Content Placeholder 4" descr="Photo of Receiving Separator cleaning non-wheat material picture: Chris Miller, October 2008" title="Wheat Cleaning, continued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4906" b="12418"/>
          <a:stretch>
            <a:fillRect/>
          </a:stretch>
        </p:blipFill>
        <p:spPr>
          <a:xfrm>
            <a:off x="0" y="1455738"/>
            <a:ext cx="4038600" cy="2316162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Content Placeholder 4" descr="Photo of Receiving separator screen photo." title="Wheat Cleaning, Continued"/>
          <p:cNvPicPr>
            <a:picLocks noChangeAspect="1"/>
          </p:cNvPicPr>
          <p:nvPr/>
        </p:nvPicPr>
        <p:blipFill>
          <a:blip r:embed="rId4"/>
          <a:srcRect l="19033" r="19033"/>
          <a:stretch>
            <a:fillRect/>
          </a:stretch>
        </p:blipFill>
        <p:spPr bwMode="auto">
          <a:xfrm>
            <a:off x="658813" y="4146550"/>
            <a:ext cx="1398587" cy="1568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Content Placeholder 5" descr="Photo of Large debris off receiving separator, photo" title="Wheat Cleaning, continued"/>
          <p:cNvPicPr>
            <a:picLocks noChangeAspect="1"/>
          </p:cNvPicPr>
          <p:nvPr/>
        </p:nvPicPr>
        <p:blipFill>
          <a:blip r:embed="rId5"/>
          <a:srcRect l="19033" r="19033"/>
          <a:stretch>
            <a:fillRect/>
          </a:stretch>
        </p:blipFill>
        <p:spPr>
          <a:xfrm>
            <a:off x="2259013" y="4146550"/>
            <a:ext cx="1398587" cy="1568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4" descr="Photo of Receiving separator side view, photo" title="Wheat Cleaning, continued"/>
          <p:cNvPicPr>
            <a:picLocks noChangeAspect="1"/>
          </p:cNvPicPr>
          <p:nvPr/>
        </p:nvPicPr>
        <p:blipFill>
          <a:blip r:embed="rId6"/>
          <a:srcRect l="19033" r="19033"/>
          <a:stretch>
            <a:fillRect/>
          </a:stretch>
        </p:blipFill>
        <p:spPr bwMode="auto">
          <a:xfrm>
            <a:off x="5454650" y="4146550"/>
            <a:ext cx="1406525" cy="1576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Content Placeholder 5" descr="Photo of Chaff off of receiving separator, photo" title="Wheat Cleaning, continued"/>
          <p:cNvPicPr>
            <a:picLocks noChangeAspect="1"/>
          </p:cNvPicPr>
          <p:nvPr/>
        </p:nvPicPr>
        <p:blipFill>
          <a:blip r:embed="rId7"/>
          <a:srcRect l="19033" r="19033"/>
          <a:stretch>
            <a:fillRect/>
          </a:stretch>
        </p:blipFill>
        <p:spPr>
          <a:xfrm>
            <a:off x="7054850" y="4146550"/>
            <a:ext cx="1398588" cy="1568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Content Placeholder 5" descr="Photo of Cleaned wheat from the receiving separator, photo" title="Wheat Cleaning, continued"/>
          <p:cNvPicPr>
            <a:picLocks noChangeAspect="1"/>
          </p:cNvPicPr>
          <p:nvPr/>
        </p:nvPicPr>
        <p:blipFill>
          <a:blip r:embed="rId8"/>
          <a:srcRect l="19033" r="19033"/>
          <a:stretch>
            <a:fillRect/>
          </a:stretch>
        </p:blipFill>
        <p:spPr bwMode="auto">
          <a:xfrm>
            <a:off x="3843338" y="4146550"/>
            <a:ext cx="1382712" cy="154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419" name="Picture 12" descr="Line drawing of Receiving Separator cleaning non-wheat material, line drawing: Chris Miller, October 2008" title="Wheat Cleaning, continu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06500"/>
            <a:ext cx="40751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0999" y="152400"/>
            <a:ext cx="877894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Wheat Cleaning, cont.</a:t>
            </a:r>
          </a:p>
        </p:txBody>
      </p:sp>
      <p:sp>
        <p:nvSpPr>
          <p:cNvPr id="18435" name="Slide Number Placeholder 4"/>
          <p:cNvSpPr txBox="1">
            <a:spLocks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Slide # </a:t>
            </a:r>
            <a:fld id="{FE3B2C93-D4F9-4F05-A577-A1A4323C83A7}" type="slidenum">
              <a:rPr lang="en-US"/>
              <a:pPr algn="r" eaLnBrk="1" hangingPunct="1"/>
              <a:t>9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88987" y="5406122"/>
            <a:ext cx="494999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Digital Optical Color Sorter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cleaning wheat not fit for </a:t>
            </a:r>
            <a:r>
              <a:rPr lang="en-US" b="1" kern="0" dirty="0" smtClean="0">
                <a:solidFill>
                  <a:srgbClr val="000000"/>
                </a:solidFill>
              </a:rPr>
              <a:t>milling</a:t>
            </a:r>
            <a:endParaRPr lang="en-US" b="1" kern="0" dirty="0">
              <a:solidFill>
                <a:srgbClr val="000000"/>
              </a:solidFill>
            </a:endParaRPr>
          </a:p>
        </p:txBody>
      </p:sp>
      <p:pic>
        <p:nvPicPr>
          <p:cNvPr id="8" name="Content Placeholder 3" descr="Photo of Digital Optical Color Sorter cleaning wheat not fit for milling, photo: Chris Miller, October 2008" title="Wheat Cleaning, continued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8994" t="1427" r="13547" b="1994"/>
          <a:stretch>
            <a:fillRect/>
          </a:stretch>
        </p:blipFill>
        <p:spPr>
          <a:xfrm>
            <a:off x="7088" y="914400"/>
            <a:ext cx="2852738" cy="5138053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Content Placeholder 8" descr="Photo of dark wheat" title="Wheat Cleaning, continu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29247" y="1003005"/>
            <a:ext cx="2601913" cy="2544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9" descr="Photo of Good wheat" title="Wheat Cleaning, continu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61074" y="2743200"/>
            <a:ext cx="2603500" cy="2544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_AUDIO" val="1"/>
  <p:tag name="AUDIO_FILE_LOCATION" val="C:\Users\Charles\Desktop\FM Courses\FM 480\Unit #2 Ingredients\Cereal Grains\Cereal Grains 480.mov"/>
  <p:tag name="MOVIE_LENGTH" val="773337"/>
  <p:tag name="START_FRAMES_STRING" val="256,0,63744,320,63744,13881,258,77625,24915,257,102540,28301,297,130841,26058,268,156899,31032,279,187931,44351,319,232282,30377,265,262659,16403,305,279062,10217,298,289279,15261,277,304540,25849,321,330389,18549,262,348938,20151,261,369089,14982,314,384071,7668,270,391739,12042,275,403781,12014,323,415795,20081,266,435876,19580,283,455456,11179,299,466635,38332,259,504967,21530,296,526497,13366,317,539863,24080,263,563943,18953,284,582896,9590,267,592486,12920,322,605406,23230,307,628636,20206,285,648842,16222,276,665064,18827,306,683891,12293,318,696184,38179,310,734363,8866,312,743229,16905,316,760134,7487,324,767621,5716,"/>
  <p:tag name="AUTHOR_TEXT" val="C Stark"/>
  <p:tag name="TITLE_TEXT" val="Cereal Grains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4191</TotalTime>
  <Words>727</Words>
  <Application>Microsoft Office PowerPoint</Application>
  <PresentationFormat>On-screen Show (4:3)</PresentationFormat>
  <Paragraphs>176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course was made possible by: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Cereal Grains</dc:title>
  <dc:creator>Charles Stark</dc:creator>
  <cp:lastModifiedBy>howard</cp:lastModifiedBy>
  <cp:revision>331</cp:revision>
  <dcterms:created xsi:type="dcterms:W3CDTF">2007-08-26T18:47:28Z</dcterms:created>
  <dcterms:modified xsi:type="dcterms:W3CDTF">2015-01-23T21:59:34Z</dcterms:modified>
</cp:coreProperties>
</file>