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4"/>
    <p:sldMasterId id="2147483680" r:id="rId5"/>
  </p:sldMasterIdLst>
  <p:notesMasterIdLst>
    <p:notesMasterId r:id="rId27"/>
  </p:notesMasterIdLst>
  <p:sldIdLst>
    <p:sldId id="256" r:id="rId6"/>
    <p:sldId id="278" r:id="rId7"/>
    <p:sldId id="280" r:id="rId8"/>
    <p:sldId id="277" r:id="rId9"/>
    <p:sldId id="257" r:id="rId10"/>
    <p:sldId id="258" r:id="rId11"/>
    <p:sldId id="259" r:id="rId12"/>
    <p:sldId id="286" r:id="rId13"/>
    <p:sldId id="287" r:id="rId14"/>
    <p:sldId id="260" r:id="rId15"/>
    <p:sldId id="264" r:id="rId16"/>
    <p:sldId id="266" r:id="rId17"/>
    <p:sldId id="267" r:id="rId18"/>
    <p:sldId id="268" r:id="rId19"/>
    <p:sldId id="290" r:id="rId20"/>
    <p:sldId id="270" r:id="rId21"/>
    <p:sldId id="271" r:id="rId22"/>
    <p:sldId id="272" r:id="rId23"/>
    <p:sldId id="284" r:id="rId24"/>
    <p:sldId id="282" r:id="rId25"/>
    <p:sldId id="274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313</a:t>
            </a:r>
            <a:endParaRPr dirty="0"/>
          </a:p>
        </p:txBody>
      </p:sp>
      <p:sp>
        <p:nvSpPr>
          <p:cNvPr id="225" name="Google Shape;2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240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17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4745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687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59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166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08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008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932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968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28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649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65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8803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2690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3110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0067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9657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8195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7381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1066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2520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6692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47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2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.iastate.edu/files/page/files/ag_bus_business_option_requirements_20-21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abrandau@iastate.edu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1953768" y="0"/>
            <a:ext cx="8284464" cy="6858000"/>
          </a:xfrm>
          <a:custGeom>
            <a:avLst/>
            <a:gdLst/>
            <a:ahLst/>
            <a:cxnLst/>
            <a:rect l="l" t="t" r="r" b="b"/>
            <a:pathLst>
              <a:path w="8284464" h="6858000" extrusionOk="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2118360" y="0"/>
            <a:ext cx="7955280" cy="6858000"/>
          </a:xfrm>
          <a:custGeom>
            <a:avLst/>
            <a:gdLst/>
            <a:ahLst/>
            <a:cxnLst/>
            <a:rect l="l" t="t" r="r" b="b"/>
            <a:pathLst>
              <a:path w="7955280" h="6858000" extrusionOk="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400"/>
              <a:buFont typeface="Calibri"/>
              <a:buNone/>
            </a:pPr>
            <a:r>
              <a:rPr lang="en-US" sz="4800" b="1" dirty="0" smtClean="0">
                <a:solidFill>
                  <a:srgbClr val="0C0C0C"/>
                </a:solidFill>
              </a:rPr>
              <a:t>Fall 2021 </a:t>
            </a:r>
            <a:r>
              <a:rPr lang="en-US" sz="4800" b="1" dirty="0" smtClean="0">
                <a:solidFill>
                  <a:srgbClr val="0C0C0C"/>
                </a:solidFill>
              </a:rPr>
              <a:t>Registration</a:t>
            </a:r>
            <a:br>
              <a:rPr lang="en-US" sz="4800" b="1" dirty="0" smtClean="0">
                <a:solidFill>
                  <a:srgbClr val="0C0C0C"/>
                </a:solidFill>
              </a:rPr>
            </a:br>
            <a:r>
              <a:rPr lang="en-US" sz="4800" b="1" dirty="0" smtClean="0">
                <a:solidFill>
                  <a:srgbClr val="0C0C0C"/>
                </a:solidFill>
              </a:rPr>
              <a:t>Q &amp;A Session</a:t>
            </a:r>
            <a:br>
              <a:rPr lang="en-US" sz="4800" b="1" dirty="0" smtClean="0">
                <a:solidFill>
                  <a:srgbClr val="0C0C0C"/>
                </a:solidFill>
              </a:rPr>
            </a:br>
            <a:r>
              <a:rPr lang="en-US" sz="5400" b="1" dirty="0">
                <a:solidFill>
                  <a:srgbClr val="0C0C0C"/>
                </a:solidFill>
              </a:rPr>
              <a:t/>
            </a:r>
            <a:br>
              <a:rPr lang="en-US" sz="5400" b="1" dirty="0">
                <a:solidFill>
                  <a:srgbClr val="0C0C0C"/>
                </a:solidFill>
              </a:rPr>
            </a:br>
            <a:r>
              <a:rPr lang="en-US" sz="2800" b="1" dirty="0" smtClean="0">
                <a:solidFill>
                  <a:srgbClr val="0C0C0C"/>
                </a:solidFill>
              </a:rPr>
              <a:t>March 24, 2021</a:t>
            </a:r>
            <a:endParaRPr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1953768" y="0"/>
            <a:ext cx="8284464" cy="6858000"/>
          </a:xfrm>
          <a:custGeom>
            <a:avLst/>
            <a:gdLst/>
            <a:ahLst/>
            <a:cxnLst/>
            <a:rect l="l" t="t" r="r" b="b"/>
            <a:pathLst>
              <a:path w="8284464" h="6858000" extrusionOk="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2118360" y="0"/>
            <a:ext cx="7955280" cy="6858000"/>
          </a:xfrm>
          <a:custGeom>
            <a:avLst/>
            <a:gdLst/>
            <a:ahLst/>
            <a:cxnLst/>
            <a:rect l="l" t="t" r="r" b="b"/>
            <a:pathLst>
              <a:path w="7955280" h="6858000" extrusionOk="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400"/>
              <a:buFont typeface="Calibri"/>
              <a:buNone/>
            </a:pPr>
            <a:r>
              <a:rPr lang="en-US" sz="5400" dirty="0">
                <a:solidFill>
                  <a:srgbClr val="0C0C0C"/>
                </a:solidFill>
              </a:rPr>
              <a:t>How to </a:t>
            </a:r>
            <a:r>
              <a:rPr lang="en-US" sz="5400" dirty="0" smtClean="0">
                <a:solidFill>
                  <a:srgbClr val="0C0C0C"/>
                </a:solidFill>
              </a:rPr>
              <a:t>Register For Classes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3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0000"/>
          <a:stretch/>
        </p:blipFill>
        <p:spPr>
          <a:xfrm>
            <a:off x="-156287" y="-10159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/>
          <p:nvPr/>
        </p:nvSpPr>
        <p:spPr>
          <a:xfrm>
            <a:off x="6893169" y="3087077"/>
            <a:ext cx="4861169" cy="2146132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6893169" y="2915138"/>
            <a:ext cx="4980893" cy="215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your four digit RAN (from your adviser) then click on </a:t>
            </a:r>
            <a:r>
              <a:rPr lang="en-US" sz="36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Agree/</a:t>
            </a:r>
            <a:r>
              <a:rPr lang="en-US" sz="3600" dirty="0" smtClean="0">
                <a:solidFill>
                  <a:srgbClr val="C00000"/>
                </a:solidFill>
              </a:rPr>
              <a:t>c</a:t>
            </a:r>
            <a:r>
              <a:rPr lang="en-US" sz="3600" dirty="0" smtClean="0">
                <a:solidFill>
                  <a:srgbClr val="C00000"/>
                </a:solidFill>
                <a:sym typeface="Calibri"/>
              </a:rPr>
              <a:t>ontinue </a:t>
            </a:r>
            <a:endParaRPr dirty="0">
              <a:solidFill>
                <a:srgbClr val="C00000"/>
              </a:solidFill>
            </a:endParaRPr>
          </a:p>
        </p:txBody>
      </p:sp>
      <p:cxnSp>
        <p:nvCxnSpPr>
          <p:cNvPr id="160" name="Google Shape;160;p23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3" name="Straight Arrow Connector 2"/>
          <p:cNvCxnSpPr/>
          <p:nvPr/>
        </p:nvCxnSpPr>
        <p:spPr>
          <a:xfrm flipH="1">
            <a:off x="4031226" y="4129548"/>
            <a:ext cx="3097161" cy="9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/>
          <p:nvPr/>
        </p:nvSpPr>
        <p:spPr>
          <a:xfrm>
            <a:off x="1953768" y="0"/>
            <a:ext cx="8284464" cy="6858000"/>
          </a:xfrm>
          <a:custGeom>
            <a:avLst/>
            <a:gdLst/>
            <a:ahLst/>
            <a:cxnLst/>
            <a:rect l="l" t="t" r="r" b="b"/>
            <a:pathLst>
              <a:path w="8284464" h="6858000" extrusionOk="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2118360" y="0"/>
            <a:ext cx="7955280" cy="6858000"/>
          </a:xfrm>
          <a:custGeom>
            <a:avLst/>
            <a:gdLst/>
            <a:ahLst/>
            <a:cxnLst/>
            <a:rect l="l" t="t" r="r" b="b"/>
            <a:pathLst>
              <a:path w="7955280" h="6858000" extrusionOk="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400"/>
              <a:buFont typeface="Calibri"/>
              <a:buNone/>
            </a:pPr>
            <a:r>
              <a:rPr lang="en-US" sz="5400">
                <a:solidFill>
                  <a:srgbClr val="0C0C0C"/>
                </a:solidFill>
              </a:rPr>
              <a:t>How to create mock schedules: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6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7914289" y="2803434"/>
            <a:ext cx="3852041" cy="1580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chemeClr val="tx1"/>
                </a:solidFill>
                <a:sym typeface="Calibri"/>
              </a:rPr>
              <a:t>Go to Iowa State homepage</a:t>
            </a:r>
            <a:endParaRPr b="1" dirty="0">
              <a:solidFill>
                <a:schemeClr val="tx1"/>
              </a:solidFill>
            </a:endParaRPr>
          </a:p>
        </p:txBody>
      </p:sp>
      <p:cxnSp>
        <p:nvCxnSpPr>
          <p:cNvPr id="182" name="Google Shape;182;p26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7244863" y="3231931"/>
            <a:ext cx="4629200" cy="183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tx1"/>
                </a:solidFill>
                <a:sym typeface="Calibri"/>
              </a:rPr>
              <a:t>Hover over students and click on schedule of classes</a:t>
            </a:r>
            <a:endParaRPr b="1" dirty="0">
              <a:solidFill>
                <a:schemeClr val="tx1"/>
              </a:solidFill>
            </a:endParaRPr>
          </a:p>
        </p:txBody>
      </p:sp>
      <p:cxnSp>
        <p:nvCxnSpPr>
          <p:cNvPr id="190" name="Google Shape;190;p27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25" y="469826"/>
            <a:ext cx="11503382" cy="5793322"/>
          </a:xfrm>
          <a:prstGeom prst="rect">
            <a:avLst/>
          </a:prstGeom>
        </p:spPr>
      </p:pic>
      <p:sp>
        <p:nvSpPr>
          <p:cNvPr id="6" name="Google Shape;197;p28"/>
          <p:cNvSpPr txBox="1">
            <a:spLocks/>
          </p:cNvSpPr>
          <p:nvPr/>
        </p:nvSpPr>
        <p:spPr>
          <a:xfrm>
            <a:off x="4837470" y="5152103"/>
            <a:ext cx="6272981" cy="1297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600"/>
            </a:pPr>
            <a:r>
              <a:rPr lang="en-US" sz="3600" b="1" dirty="0" smtClean="0">
                <a:solidFill>
                  <a:schemeClr val="tx1"/>
                </a:solidFill>
              </a:rPr>
              <a:t>Make sure you select Fall 2021 and begin searching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597446" y="2861188"/>
            <a:ext cx="1877960" cy="2290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7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9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6674338" y="3831627"/>
            <a:ext cx="4980893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rgbClr val="C00000"/>
                </a:solidFill>
                <a:sym typeface="Calibri"/>
              </a:rPr>
              <a:t>Once you find a class you want, add it to schedule planner</a:t>
            </a:r>
            <a:endParaRPr b="1" dirty="0">
              <a:solidFill>
                <a:srgbClr val="C00000"/>
              </a:solidFill>
            </a:endParaRPr>
          </a:p>
        </p:txBody>
      </p:sp>
      <p:cxnSp>
        <p:nvCxnSpPr>
          <p:cNvPr id="206" name="Google Shape;206;p29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0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8272" b="1728"/>
          <a:stretch/>
        </p:blipFill>
        <p:spPr>
          <a:xfrm>
            <a:off x="132881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0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6885355" y="3231931"/>
            <a:ext cx="4988708" cy="183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C00000"/>
                </a:solidFill>
                <a:sym typeface="Calibri"/>
              </a:rPr>
              <a:t>Then choose a schedule from ones generated</a:t>
            </a:r>
            <a:endParaRPr b="1" dirty="0">
              <a:solidFill>
                <a:srgbClr val="C00000"/>
              </a:solidFill>
            </a:endParaRPr>
          </a:p>
        </p:txBody>
      </p:sp>
      <p:cxnSp>
        <p:nvCxnSpPr>
          <p:cNvPr id="214" name="Google Shape;214;p30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1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8272" b="17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7276124" y="3334879"/>
            <a:ext cx="470735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rgbClr val="C00000"/>
                </a:solidFill>
                <a:sym typeface="Calibri"/>
              </a:rPr>
              <a:t>Take note of the sections and use those when registering</a:t>
            </a:r>
            <a:endParaRPr b="1" dirty="0">
              <a:solidFill>
                <a:srgbClr val="C00000"/>
              </a:solidFill>
            </a:endParaRPr>
          </a:p>
        </p:txBody>
      </p:sp>
      <p:cxnSp>
        <p:nvCxnSpPr>
          <p:cNvPr id="222" name="Google Shape;222;p31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/>
          <p:nvPr/>
        </p:nvSpPr>
        <p:spPr>
          <a:xfrm>
            <a:off x="1953768" y="0"/>
            <a:ext cx="8284464" cy="6858000"/>
          </a:xfrm>
          <a:custGeom>
            <a:avLst/>
            <a:gdLst/>
            <a:ahLst/>
            <a:cxnLst/>
            <a:rect l="l" t="t" r="r" b="b"/>
            <a:pathLst>
              <a:path w="8284464" h="6858000" extrusionOk="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1961087" y="0"/>
            <a:ext cx="7955280" cy="6858000"/>
          </a:xfrm>
          <a:custGeom>
            <a:avLst/>
            <a:gdLst/>
            <a:ahLst/>
            <a:cxnLst/>
            <a:rect l="l" t="t" r="r" b="b"/>
            <a:pathLst>
              <a:path w="7955280" h="6858000" extrusionOk="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2765055" y="938087"/>
            <a:ext cx="6986354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C0C0C"/>
              </a:buClr>
              <a:buSzPts val="5400"/>
            </a:pPr>
            <a:r>
              <a:rPr lang="en-US" sz="4800" b="1" dirty="0" smtClean="0">
                <a:solidFill>
                  <a:schemeClr val="tx1"/>
                </a:solidFill>
              </a:rPr>
              <a:t>Econ Course Offerings</a:t>
            </a:r>
            <a:endParaRPr sz="48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15641" y="3377423"/>
            <a:ext cx="4828744" cy="3416301"/>
          </a:xfrm>
        </p:spPr>
        <p:txBody>
          <a:bodyPr>
            <a:normAutofit/>
          </a:bodyPr>
          <a:lstStyle/>
          <a:p>
            <a:r>
              <a:rPr lang="en-US" dirty="0" smtClean="0"/>
              <a:t>Econ 230 – Farm Bus </a:t>
            </a:r>
            <a:r>
              <a:rPr lang="en-US" dirty="0" err="1" smtClean="0"/>
              <a:t>Mgmt</a:t>
            </a:r>
            <a:endParaRPr lang="en-US" dirty="0" smtClean="0"/>
          </a:p>
          <a:p>
            <a:r>
              <a:rPr lang="en-US" dirty="0" smtClean="0"/>
              <a:t>Econ 234 – Small Bus </a:t>
            </a:r>
            <a:r>
              <a:rPr lang="en-US" dirty="0" err="1" smtClean="0"/>
              <a:t>Mgmt</a:t>
            </a:r>
            <a:endParaRPr lang="en-US" dirty="0" smtClean="0"/>
          </a:p>
          <a:p>
            <a:r>
              <a:rPr lang="en-US" dirty="0" smtClean="0"/>
              <a:t>Econ 236 – Ag Sales</a:t>
            </a:r>
          </a:p>
          <a:p>
            <a:r>
              <a:rPr lang="en-US" dirty="0" smtClean="0"/>
              <a:t>Econ 313 – Econ of Sports</a:t>
            </a:r>
          </a:p>
          <a:p>
            <a:r>
              <a:rPr lang="en-US" dirty="0" smtClean="0"/>
              <a:t>Econ 321 – Econ of Discrimination</a:t>
            </a:r>
          </a:p>
          <a:p>
            <a:r>
              <a:rPr lang="en-US" dirty="0" smtClean="0"/>
              <a:t>Econ 330 – </a:t>
            </a:r>
            <a:r>
              <a:rPr lang="en-US" dirty="0" err="1" smtClean="0"/>
              <a:t>Adv</a:t>
            </a:r>
            <a:r>
              <a:rPr lang="en-US" dirty="0" smtClean="0"/>
              <a:t> Farm Bus </a:t>
            </a:r>
            <a:r>
              <a:rPr lang="en-US" dirty="0" err="1" smtClean="0"/>
              <a:t>Mgmt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??? Econ 332 – Cooperatives</a:t>
            </a:r>
          </a:p>
          <a:p>
            <a:r>
              <a:rPr lang="en-US" dirty="0" smtClean="0"/>
              <a:t>Econ 334 – </a:t>
            </a:r>
            <a:r>
              <a:rPr lang="en-US" dirty="0" err="1" smtClean="0"/>
              <a:t>Entrep</a:t>
            </a:r>
            <a:r>
              <a:rPr lang="en-US" dirty="0" smtClean="0"/>
              <a:t>. In 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02890" y="2386823"/>
            <a:ext cx="10510684" cy="60218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Econ 207  **  Econ 353  **  Econ 301  **  Econ 302  **  Econ 371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503781" y="3372549"/>
            <a:ext cx="5403084" cy="341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Econ 416 – Industrial Orgs</a:t>
            </a:r>
          </a:p>
          <a:p>
            <a:r>
              <a:rPr lang="en-US" dirty="0" smtClean="0"/>
              <a:t>Econ 418 – Game Theory</a:t>
            </a:r>
          </a:p>
          <a:p>
            <a:r>
              <a:rPr lang="en-US" dirty="0" smtClean="0"/>
              <a:t>Econ 431  -  Managerial Econ</a:t>
            </a:r>
          </a:p>
          <a:p>
            <a:r>
              <a:rPr lang="en-US" dirty="0" smtClean="0"/>
              <a:t>Econ 437 – Commodity Mkt &amp; Risk </a:t>
            </a:r>
            <a:r>
              <a:rPr lang="en-US" dirty="0" err="1" smtClean="0"/>
              <a:t>Mgmt</a:t>
            </a:r>
            <a:endParaRPr lang="en-US" dirty="0" smtClean="0"/>
          </a:p>
          <a:p>
            <a:r>
              <a:rPr lang="en-US" dirty="0" smtClean="0"/>
              <a:t>Econ 466 – Ag Finance</a:t>
            </a:r>
          </a:p>
          <a:p>
            <a:r>
              <a:rPr lang="en-US" dirty="0" smtClean="0"/>
              <a:t>Econ 480– Int. Environ.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Econ 410X- Experimental Econ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Econ 460-Spring 2022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1953768" y="0"/>
            <a:ext cx="8284464" cy="6858000"/>
          </a:xfrm>
          <a:custGeom>
            <a:avLst/>
            <a:gdLst/>
            <a:ahLst/>
            <a:cxnLst/>
            <a:rect l="l" t="t" r="r" b="b"/>
            <a:pathLst>
              <a:path w="8284464" h="6858000" extrusionOk="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2235091" y="-108155"/>
            <a:ext cx="7955280" cy="6858000"/>
          </a:xfrm>
          <a:custGeom>
            <a:avLst/>
            <a:gdLst/>
            <a:ahLst/>
            <a:cxnLst/>
            <a:rect l="l" t="t" r="r" b="b"/>
            <a:pathLst>
              <a:path w="7955280" h="6858000" extrusionOk="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2235091" y="688258"/>
            <a:ext cx="7955280" cy="73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400"/>
              <a:buFont typeface="Calibri"/>
              <a:buNone/>
            </a:pPr>
            <a:r>
              <a:rPr lang="en-US" sz="4800" b="1" dirty="0" smtClean="0">
                <a:solidFill>
                  <a:srgbClr val="0C0C0C"/>
                </a:solidFill>
              </a:rPr>
              <a:t>Fall 2021 Registration</a:t>
            </a:r>
            <a:endParaRPr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2110" y="2132086"/>
            <a:ext cx="10387780" cy="4637958"/>
          </a:xfrm>
        </p:spPr>
        <p:txBody>
          <a:bodyPr>
            <a:noAutofit/>
          </a:bodyPr>
          <a:lstStyle/>
          <a:p>
            <a:r>
              <a:rPr lang="en-US" sz="2400" dirty="0" smtClean="0"/>
              <a:t>Check for March 9 email from Lydia outlining the Process and Procedures</a:t>
            </a:r>
          </a:p>
          <a:p>
            <a:r>
              <a:rPr lang="en-US" sz="2400" b="1" u="sng" dirty="0" smtClean="0"/>
              <a:t>Plan ahead:</a:t>
            </a:r>
            <a:r>
              <a:rPr lang="en-US" sz="2400" dirty="0" smtClean="0"/>
              <a:t> </a:t>
            </a:r>
            <a:r>
              <a:rPr lang="en-US" sz="2400" dirty="0" smtClean="0"/>
              <a:t>Put </a:t>
            </a:r>
            <a:r>
              <a:rPr lang="en-US" sz="2400" dirty="0"/>
              <a:t>together a schedule of classes </a:t>
            </a:r>
            <a:r>
              <a:rPr lang="en-US" sz="2400" dirty="0" smtClean="0"/>
              <a:t>for </a:t>
            </a:r>
            <a:r>
              <a:rPr lang="en-US" sz="2400" dirty="0"/>
              <a:t>F21 plus the next 3 semesters (or until your planned graduation date - whichever comes first).  </a:t>
            </a:r>
            <a:endParaRPr lang="en-US" sz="2400" dirty="0" smtClean="0"/>
          </a:p>
          <a:p>
            <a:r>
              <a:rPr lang="en-US" sz="2400" dirty="0" smtClean="0"/>
              <a:t>Specific </a:t>
            </a:r>
            <a:r>
              <a:rPr lang="en-US" sz="2400" dirty="0"/>
              <a:t>procedures and preferences </a:t>
            </a:r>
            <a:r>
              <a:rPr lang="en-US" sz="2400" b="1" dirty="0"/>
              <a:t>VARY</a:t>
            </a:r>
            <a:r>
              <a:rPr lang="en-US" sz="2400" dirty="0"/>
              <a:t> by </a:t>
            </a:r>
            <a:r>
              <a:rPr lang="en-US" sz="2400" dirty="0" smtClean="0"/>
              <a:t>adviser e.g. </a:t>
            </a:r>
            <a:r>
              <a:rPr lang="en-US" sz="2400" b="1" u="sng" dirty="0" smtClean="0"/>
              <a:t>Dr</a:t>
            </a:r>
            <a:r>
              <a:rPr lang="en-US" sz="2400" b="1" u="sng" dirty="0"/>
              <a:t>. </a:t>
            </a:r>
            <a:r>
              <a:rPr lang="en-US" sz="2400" b="1" u="sng" dirty="0" err="1"/>
              <a:t>Luvaga's</a:t>
            </a:r>
            <a:r>
              <a:rPr lang="en-US" sz="2400" b="1" u="sng" dirty="0"/>
              <a:t>  Freshman Students</a:t>
            </a:r>
            <a:r>
              <a:rPr lang="en-US" sz="2400" b="1" dirty="0"/>
              <a:t>:</a:t>
            </a:r>
            <a:r>
              <a:rPr lang="en-US" sz="2400" dirty="0"/>
              <a:t> There will be group advising sessions by </a:t>
            </a:r>
            <a:r>
              <a:rPr lang="en-US" sz="2400" b="1" u="sng" dirty="0"/>
              <a:t>Learning </a:t>
            </a:r>
            <a:r>
              <a:rPr lang="en-US" sz="2400" b="1" u="sng" dirty="0" smtClean="0"/>
              <a:t>Team</a:t>
            </a:r>
            <a:r>
              <a:rPr lang="en-US" sz="2400" dirty="0" smtClean="0"/>
              <a:t>. Watch for an e-mail from her.</a:t>
            </a:r>
          </a:p>
          <a:p>
            <a:r>
              <a:rPr lang="en-US" sz="2400" dirty="0" smtClean="0"/>
              <a:t>Do not wait until last minute to schedule an appointment or meet with your advisor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64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/>
          <p:nvPr/>
        </p:nvSpPr>
        <p:spPr>
          <a:xfrm>
            <a:off x="1953768" y="0"/>
            <a:ext cx="8284464" cy="6858000"/>
          </a:xfrm>
          <a:custGeom>
            <a:avLst/>
            <a:gdLst/>
            <a:ahLst/>
            <a:cxnLst/>
            <a:rect l="l" t="t" r="r" b="b"/>
            <a:pathLst>
              <a:path w="8284464" h="6858000" extrusionOk="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2118360" y="0"/>
            <a:ext cx="7955280" cy="6858000"/>
          </a:xfrm>
          <a:custGeom>
            <a:avLst/>
            <a:gdLst/>
            <a:ahLst/>
            <a:cxnLst/>
            <a:rect l="l" t="t" r="r" b="b"/>
            <a:pathLst>
              <a:path w="7955280" h="6858000" extrusionOk="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2427812" y="995844"/>
            <a:ext cx="7080738" cy="397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C0C0C"/>
              </a:buClr>
              <a:buSzPts val="5400"/>
            </a:pPr>
            <a:r>
              <a:rPr lang="en-US" sz="4800" b="1" dirty="0" smtClean="0">
                <a:solidFill>
                  <a:schemeClr val="tx1"/>
                </a:solidFill>
              </a:rPr>
              <a:t>Business Options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/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Supply </a:t>
            </a:r>
            <a:r>
              <a:rPr lang="en-US" dirty="0">
                <a:solidFill>
                  <a:schemeClr val="tx1"/>
                </a:solidFill>
              </a:rPr>
              <a:t>Chain </a:t>
            </a:r>
            <a:r>
              <a:rPr lang="en-US" dirty="0" smtClean="0">
                <a:solidFill>
                  <a:schemeClr val="tx1"/>
                </a:solidFill>
              </a:rPr>
              <a:t>Management</a:t>
            </a:r>
            <a:r>
              <a:rPr lang="en-US" sz="5400" dirty="0" smtClean="0">
                <a:solidFill>
                  <a:schemeClr val="tx1"/>
                </a:solidFill>
              </a:rPr>
              <a:t/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Marketing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Finance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129154"/>
            <a:ext cx="11887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 Business majors: to add a 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Business Option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please e-mail Amy (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4"/>
              </a:rPr>
              <a:t>abrandau@iastate.edu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). You must have completed the core courses.</a:t>
            </a:r>
            <a:r>
              <a:rPr lang="en-US" sz="1100" dirty="0">
                <a:solidFill>
                  <a:schemeClr val="tx1"/>
                </a:solidFill>
              </a:rPr>
              <a:t/>
            </a:r>
            <a:br>
              <a:rPr lang="en-US" sz="1100" dirty="0">
                <a:solidFill>
                  <a:schemeClr val="tx1"/>
                </a:solidFill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65472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/>
          <p:nvPr/>
        </p:nvSpPr>
        <p:spPr>
          <a:xfrm>
            <a:off x="1953768" y="0"/>
            <a:ext cx="8284464" cy="6858000"/>
          </a:xfrm>
          <a:custGeom>
            <a:avLst/>
            <a:gdLst/>
            <a:ahLst/>
            <a:cxnLst/>
            <a:rect l="l" t="t" r="r" b="b"/>
            <a:pathLst>
              <a:path w="8284464" h="6858000" extrusionOk="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3"/>
          <p:cNvSpPr/>
          <p:nvPr/>
        </p:nvSpPr>
        <p:spPr>
          <a:xfrm>
            <a:off x="2118360" y="0"/>
            <a:ext cx="7955280" cy="6858000"/>
          </a:xfrm>
          <a:custGeom>
            <a:avLst/>
            <a:gdLst/>
            <a:ahLst/>
            <a:cxnLst/>
            <a:rect l="l" t="t" r="r" b="b"/>
            <a:pathLst>
              <a:path w="7955280" h="6858000" extrusionOk="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400"/>
              <a:buFont typeface="Calibri"/>
              <a:buNone/>
            </a:pPr>
            <a:r>
              <a:rPr lang="en-US" sz="5400" dirty="0">
                <a:solidFill>
                  <a:srgbClr val="0C0C0C"/>
                </a:solidFill>
              </a:rPr>
              <a:t>Q</a:t>
            </a:r>
            <a:r>
              <a:rPr lang="en-US" sz="5400" dirty="0" smtClean="0">
                <a:solidFill>
                  <a:srgbClr val="0C0C0C"/>
                </a:solidFill>
              </a:rPr>
              <a:t>uestions</a:t>
            </a:r>
            <a:r>
              <a:rPr lang="en-US" sz="5400" dirty="0">
                <a:solidFill>
                  <a:srgbClr val="0C0C0C"/>
                </a:solidFill>
              </a:rPr>
              <a:t>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1953768" y="0"/>
            <a:ext cx="8284464" cy="6858000"/>
          </a:xfrm>
          <a:custGeom>
            <a:avLst/>
            <a:gdLst/>
            <a:ahLst/>
            <a:cxnLst/>
            <a:rect l="l" t="t" r="r" b="b"/>
            <a:pathLst>
              <a:path w="8284464" h="6858000" extrusionOk="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2235091" y="-108155"/>
            <a:ext cx="7955280" cy="6858000"/>
          </a:xfrm>
          <a:custGeom>
            <a:avLst/>
            <a:gdLst/>
            <a:ahLst/>
            <a:cxnLst/>
            <a:rect l="l" t="t" r="r" b="b"/>
            <a:pathLst>
              <a:path w="7955280" h="6858000" extrusionOk="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1381096" y="196645"/>
            <a:ext cx="9404891" cy="1782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buClr>
                <a:srgbClr val="0C0C0C"/>
              </a:buClr>
              <a:buSzPts val="5400"/>
            </a:pPr>
            <a:r>
              <a:rPr lang="en-US" sz="4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Advisor Appointments</a:t>
            </a:r>
            <a:br>
              <a:rPr lang="en-US" sz="4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Scheduling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958" y="2220042"/>
            <a:ext cx="9710990" cy="439706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BOESSEN</a:t>
            </a:r>
            <a:r>
              <a:rPr lang="en-US" sz="2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There will be group advising 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</a:rPr>
              <a:t>appointments. Watch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for an email with 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</a:rPr>
              <a:t>specifics </a:t>
            </a:r>
          </a:p>
          <a:p>
            <a:pPr fontAlgn="base"/>
            <a:r>
              <a:rPr lang="en-US" sz="2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BRANDAU</a:t>
            </a:r>
            <a:r>
              <a:rPr lang="en-US" sz="2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Watch for an email 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</a:rPr>
              <a:t>with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info about an overview 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</a:rPr>
              <a:t>session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en-US" sz="2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DEITER: 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Watch for an email with specific instructions on making an appointment.</a:t>
            </a:r>
            <a:r>
              <a:rPr lang="en-US" sz="26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en-US" sz="2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ELOBEID: 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Email her directly to </a:t>
            </a:r>
            <a:r>
              <a:rPr lang="en-US" sz="2600" dirty="0" smtClean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schedule </a:t>
            </a:r>
            <a:r>
              <a:rPr lang="en-US" sz="26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 appointment.  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en-US" sz="2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LUVAGA</a:t>
            </a:r>
            <a:r>
              <a:rPr lang="en-US" sz="2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  <a:r>
              <a:rPr lang="en-US" sz="26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There will be group</a:t>
            </a:r>
            <a:r>
              <a:rPr lang="en-US" sz="2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US" sz="26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advising sessions by </a:t>
            </a:r>
            <a:r>
              <a:rPr lang="en-US" sz="2600" b="1" u="sng" dirty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Learning </a:t>
            </a:r>
            <a:r>
              <a:rPr lang="en-US" sz="2600" b="1" u="sng" dirty="0" smtClean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Team</a:t>
            </a:r>
            <a:r>
              <a:rPr lang="en-US" sz="2600" dirty="0" smtClean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 smtClean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 e-mail her</a:t>
            </a:r>
          </a:p>
          <a:p>
            <a:pPr fontAlgn="base"/>
            <a:r>
              <a:rPr lang="en-US" sz="2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WOHLGEMUTH</a:t>
            </a:r>
            <a:r>
              <a:rPr lang="en-US" sz="2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There will be group 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</a:rPr>
              <a:t>advising. Watch out for an email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</a:rPr>
              <a:t>from Dr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</a:rPr>
              <a:t>Wohlgemuth.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5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1953768" y="0"/>
            <a:ext cx="8284464" cy="6858000"/>
          </a:xfrm>
          <a:custGeom>
            <a:avLst/>
            <a:gdLst/>
            <a:ahLst/>
            <a:cxnLst/>
            <a:rect l="l" t="t" r="r" b="b"/>
            <a:pathLst>
              <a:path w="8284464" h="6858000" extrusionOk="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2118360" y="0"/>
            <a:ext cx="7955280" cy="6858000"/>
          </a:xfrm>
          <a:custGeom>
            <a:avLst/>
            <a:gdLst/>
            <a:ahLst/>
            <a:cxnLst/>
            <a:rect l="l" t="t" r="r" b="b"/>
            <a:pathLst>
              <a:path w="7955280" h="6858000" extrusionOk="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678425" y="2349910"/>
            <a:ext cx="10717161" cy="273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400"/>
              <a:buFont typeface="Calibri"/>
              <a:buNone/>
            </a:pPr>
            <a:r>
              <a:rPr lang="en-US" sz="5400" b="1" dirty="0" smtClean="0">
                <a:solidFill>
                  <a:srgbClr val="0C0C0C"/>
                </a:solidFill>
              </a:rPr>
              <a:t>Where to Find Your Registration Start Date</a:t>
            </a:r>
            <a:r>
              <a:rPr lang="en-US" sz="5400" b="1" dirty="0">
                <a:solidFill>
                  <a:srgbClr val="0C0C0C"/>
                </a:solidFill>
              </a:rPr>
              <a:t> </a:t>
            </a:r>
            <a:r>
              <a:rPr lang="en-US" sz="5400" b="1" dirty="0" smtClean="0">
                <a:solidFill>
                  <a:srgbClr val="0C0C0C"/>
                </a:solidFill>
              </a:rPr>
              <a:t>and Time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11523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 descr="A screenshot of a social media pos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 into </a:t>
            </a:r>
            <a:r>
              <a:rPr lang="en-US" sz="40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AccessPlus</a:t>
            </a:r>
            <a:endParaRPr sz="40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16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/>
          <p:nvPr/>
        </p:nvSpPr>
        <p:spPr>
          <a:xfrm>
            <a:off x="7488621" y="2297277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7697558" y="3429005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C00000"/>
                </a:solidFill>
                <a:sym typeface="Calibri"/>
              </a:rPr>
              <a:t>Click on the student tab</a:t>
            </a:r>
            <a:endParaRPr b="1" dirty="0">
              <a:solidFill>
                <a:srgbClr val="C00000"/>
              </a:solidFill>
            </a:endParaRPr>
          </a:p>
        </p:txBody>
      </p:sp>
      <p:cxnSp>
        <p:nvCxnSpPr>
          <p:cNvPr id="113" name="Google Shape;113;p17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3" name="Straight Arrow Connector 2"/>
          <p:cNvCxnSpPr/>
          <p:nvPr/>
        </p:nvCxnSpPr>
        <p:spPr>
          <a:xfrm flipV="1">
            <a:off x="9389806" y="1169328"/>
            <a:ext cx="312430" cy="2950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/>
          <p:nvPr/>
        </p:nvSpPr>
        <p:spPr>
          <a:xfrm>
            <a:off x="7488621" y="2297278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7488621" y="3067964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/>
              <a:t>Find date here!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p18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5" name="Straight Arrow Connector 4"/>
          <p:cNvCxnSpPr/>
          <p:nvPr/>
        </p:nvCxnSpPr>
        <p:spPr>
          <a:xfrm flipH="1" flipV="1">
            <a:off x="3510116" y="2900516"/>
            <a:ext cx="4375355" cy="14748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1953768" y="0"/>
            <a:ext cx="8284464" cy="6858000"/>
          </a:xfrm>
          <a:custGeom>
            <a:avLst/>
            <a:gdLst/>
            <a:ahLst/>
            <a:cxnLst/>
            <a:rect l="l" t="t" r="r" b="b"/>
            <a:pathLst>
              <a:path w="8284464" h="6858000" extrusionOk="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2235091" y="-108155"/>
            <a:ext cx="7955280" cy="6858000"/>
          </a:xfrm>
          <a:custGeom>
            <a:avLst/>
            <a:gdLst/>
            <a:ahLst/>
            <a:cxnLst/>
            <a:rect l="l" t="t" r="r" b="b"/>
            <a:pathLst>
              <a:path w="7955280" h="6858000" extrusionOk="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1832024" y="701803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400"/>
              <a:buFont typeface="Calibri"/>
              <a:buNone/>
            </a:pPr>
            <a:r>
              <a:rPr lang="en-US" sz="4800" b="1" dirty="0" smtClean="0">
                <a:solidFill>
                  <a:srgbClr val="0C0C0C"/>
                </a:solidFill>
              </a:rPr>
              <a:t>Fall 2021 Registration</a:t>
            </a:r>
            <a:endParaRPr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2110" y="2033764"/>
            <a:ext cx="10611464" cy="482423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You </a:t>
            </a:r>
            <a:r>
              <a:rPr lang="en-US" sz="2800" dirty="0">
                <a:solidFill>
                  <a:schemeClr val="tx1"/>
                </a:solidFill>
              </a:rPr>
              <a:t>will register through AccessPlus on the web. 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b="1" u="sng" dirty="0" smtClean="0">
                <a:solidFill>
                  <a:schemeClr val="tx1"/>
                </a:solidFill>
              </a:rPr>
              <a:t>Hours:</a:t>
            </a:r>
            <a:r>
              <a:rPr lang="en-US" sz="2800" dirty="0" smtClean="0">
                <a:solidFill>
                  <a:schemeClr val="tx1"/>
                </a:solidFill>
              </a:rPr>
              <a:t> 7:00a.m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smtClean="0">
                <a:solidFill>
                  <a:schemeClr val="tx1"/>
                </a:solidFill>
              </a:rPr>
              <a:t>-11:00 </a:t>
            </a:r>
            <a:r>
              <a:rPr lang="en-US" sz="2800" dirty="0">
                <a:solidFill>
                  <a:schemeClr val="tx1"/>
                </a:solidFill>
              </a:rPr>
              <a:t>p.m., </a:t>
            </a:r>
            <a:r>
              <a:rPr lang="en-US" sz="2800" dirty="0" smtClean="0">
                <a:solidFill>
                  <a:schemeClr val="tx1"/>
                </a:solidFill>
              </a:rPr>
              <a:t>Mon.-Sat., </a:t>
            </a:r>
            <a:r>
              <a:rPr lang="en-US" sz="2800" dirty="0">
                <a:solidFill>
                  <a:schemeClr val="tx1"/>
                </a:solidFill>
              </a:rPr>
              <a:t>and most </a:t>
            </a:r>
            <a:r>
              <a:rPr lang="en-US" sz="2800" dirty="0" smtClean="0">
                <a:solidFill>
                  <a:schemeClr val="tx1"/>
                </a:solidFill>
              </a:rPr>
              <a:t>Sundays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Your advisor </a:t>
            </a:r>
            <a:r>
              <a:rPr lang="en-US" sz="2800" dirty="0">
                <a:solidFill>
                  <a:schemeClr val="tx1"/>
                </a:solidFill>
              </a:rPr>
              <a:t>will </a:t>
            </a:r>
            <a:r>
              <a:rPr lang="en-US" sz="2800" dirty="0" smtClean="0">
                <a:solidFill>
                  <a:schemeClr val="tx1"/>
                </a:solidFill>
              </a:rPr>
              <a:t>give you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your </a:t>
            </a:r>
            <a:r>
              <a:rPr lang="en-US" sz="2800" dirty="0" smtClean="0">
                <a:solidFill>
                  <a:schemeClr val="tx1"/>
                </a:solidFill>
              </a:rPr>
              <a:t>Registration Access </a:t>
            </a:r>
            <a:r>
              <a:rPr lang="en-US" sz="2800" dirty="0">
                <a:solidFill>
                  <a:schemeClr val="tx1"/>
                </a:solidFill>
              </a:rPr>
              <a:t>Number (RAN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register for more than 18 credits, let your advisor </a:t>
            </a:r>
            <a:r>
              <a:rPr lang="en-US" sz="2800" dirty="0" smtClean="0">
                <a:solidFill>
                  <a:schemeClr val="tx1"/>
                </a:solidFill>
              </a:rPr>
              <a:t>know</a:t>
            </a:r>
          </a:p>
          <a:p>
            <a:pPr fontAlgn="base"/>
            <a:r>
              <a:rPr lang="en-US" sz="2800" dirty="0">
                <a:solidFill>
                  <a:schemeClr val="tx1"/>
                </a:solidFill>
              </a:rPr>
              <a:t>To change the catalog </a:t>
            </a:r>
            <a:r>
              <a:rPr lang="en-US" sz="2800" dirty="0" smtClean="0">
                <a:solidFill>
                  <a:schemeClr val="tx1"/>
                </a:solidFill>
              </a:rPr>
              <a:t>from </a:t>
            </a:r>
            <a:r>
              <a:rPr lang="en-US" sz="2800" dirty="0" smtClean="0">
                <a:solidFill>
                  <a:schemeClr val="tx1"/>
                </a:solidFill>
              </a:rPr>
              <a:t>your current one, talk </a:t>
            </a:r>
            <a:r>
              <a:rPr lang="en-US" sz="2800" dirty="0">
                <a:solidFill>
                  <a:schemeClr val="tx1"/>
                </a:solidFill>
              </a:rPr>
              <a:t>to your </a:t>
            </a:r>
            <a:r>
              <a:rPr lang="en-US" sz="2800" dirty="0" smtClean="0">
                <a:solidFill>
                  <a:schemeClr val="tx1"/>
                </a:solidFill>
              </a:rPr>
              <a:t>advisor</a:t>
            </a:r>
            <a:endParaRPr lang="en-US" sz="2800" dirty="0">
              <a:solidFill>
                <a:schemeClr val="tx1"/>
              </a:solidFill>
            </a:endParaRPr>
          </a:p>
          <a:p>
            <a:pPr fontAlgn="base"/>
            <a:r>
              <a:rPr lang="en-US" sz="2800" dirty="0">
                <a:solidFill>
                  <a:schemeClr val="tx1"/>
                </a:solidFill>
              </a:rPr>
              <a:t>To change your graduation date, </a:t>
            </a:r>
            <a:r>
              <a:rPr lang="en-US" sz="2800" dirty="0" smtClean="0">
                <a:solidFill>
                  <a:schemeClr val="tx1"/>
                </a:solidFill>
              </a:rPr>
              <a:t>do </a:t>
            </a:r>
            <a:r>
              <a:rPr lang="en-US" sz="2800" dirty="0">
                <a:solidFill>
                  <a:schemeClr val="tx1"/>
                </a:solidFill>
              </a:rPr>
              <a:t>so yourself in AccessPlus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12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1953768" y="0"/>
            <a:ext cx="8284464" cy="6858000"/>
          </a:xfrm>
          <a:custGeom>
            <a:avLst/>
            <a:gdLst/>
            <a:ahLst/>
            <a:cxnLst/>
            <a:rect l="l" t="t" r="r" b="b"/>
            <a:pathLst>
              <a:path w="8284464" h="6858000" extrusionOk="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2230202" y="0"/>
            <a:ext cx="7955280" cy="6858000"/>
          </a:xfrm>
          <a:custGeom>
            <a:avLst/>
            <a:gdLst/>
            <a:ahLst/>
            <a:cxnLst/>
            <a:rect l="l" t="t" r="r" b="b"/>
            <a:pathLst>
              <a:path w="7955280" h="6858000" extrusionOk="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1832024" y="701803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400"/>
              <a:buFont typeface="Calibri"/>
              <a:buNone/>
            </a:pPr>
            <a:r>
              <a:rPr lang="en-US" sz="4800" b="1" dirty="0" smtClean="0">
                <a:solidFill>
                  <a:srgbClr val="0C0C0C"/>
                </a:solidFill>
              </a:rPr>
              <a:t>Holds</a:t>
            </a:r>
            <a:endParaRPr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2110" y="2033764"/>
            <a:ext cx="10611464" cy="48242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Any </a:t>
            </a:r>
            <a:r>
              <a:rPr lang="en-US" sz="2400" dirty="0" smtClean="0">
                <a:solidFill>
                  <a:schemeClr val="tx1"/>
                </a:solidFill>
              </a:rPr>
              <a:t>hold </a:t>
            </a:r>
            <a:r>
              <a:rPr lang="en-US" sz="2400" dirty="0">
                <a:solidFill>
                  <a:schemeClr val="tx1"/>
                </a:solidFill>
              </a:rPr>
              <a:t>will stop you from registering for </a:t>
            </a:r>
            <a:r>
              <a:rPr lang="en-US" sz="2400" dirty="0" smtClean="0">
                <a:solidFill>
                  <a:schemeClr val="tx1"/>
                </a:solidFill>
              </a:rPr>
              <a:t>classes, and therefore delay your registration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Clear all holds before your start date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Examples of holds: Academic, Financial, other?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How do I know if I have a hold?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071" y="4601497"/>
            <a:ext cx="9943542" cy="16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6C26E498871346AFBBC2D875DA8D2E" ma:contentTypeVersion="13" ma:contentTypeDescription="Create a new document." ma:contentTypeScope="" ma:versionID="45eff21f77b6f6c9408cb6c622cbfda7">
  <xsd:schema xmlns:xsd="http://www.w3.org/2001/XMLSchema" xmlns:xs="http://www.w3.org/2001/XMLSchema" xmlns:p="http://schemas.microsoft.com/office/2006/metadata/properties" xmlns:ns3="b2e5e35c-01b2-49b7-80c6-67e6bc8162d6" xmlns:ns4="9c4209bc-07df-40bd-abd9-128673758049" targetNamespace="http://schemas.microsoft.com/office/2006/metadata/properties" ma:root="true" ma:fieldsID="dd81cc2262cac6c95be0f8d19ad3bfa5" ns3:_="" ns4:_="">
    <xsd:import namespace="b2e5e35c-01b2-49b7-80c6-67e6bc8162d6"/>
    <xsd:import namespace="9c4209bc-07df-40bd-abd9-1286737580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5e35c-01b2-49b7-80c6-67e6bc816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209bc-07df-40bd-abd9-12867375804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556E43-CC8C-4DE9-A777-09C0108CA95B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9c4209bc-07df-40bd-abd9-128673758049"/>
    <ds:schemaRef ds:uri="b2e5e35c-01b2-49b7-80c6-67e6bc8162d6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13A932F-97C0-4097-A7A9-ECCC00B053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476D78-AD53-4BF5-B98E-1C5386E288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e5e35c-01b2-49b7-80c6-67e6bc8162d6"/>
    <ds:schemaRef ds:uri="9c4209bc-07df-40bd-abd9-1286737580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583</Words>
  <Application>Microsoft Office PowerPoint</Application>
  <PresentationFormat>Widescreen</PresentationFormat>
  <Paragraphs>60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Office Theme</vt:lpstr>
      <vt:lpstr>Ion Boardroom</vt:lpstr>
      <vt:lpstr>Fall 2021 Registration Q &amp;A Session  March 24, 2021</vt:lpstr>
      <vt:lpstr>Fall 2021 Registration</vt:lpstr>
      <vt:lpstr>Advisor Appointments and Scheduling</vt:lpstr>
      <vt:lpstr>Where to Find Your Registration Start Date and Time</vt:lpstr>
      <vt:lpstr>Log into AccessPlus</vt:lpstr>
      <vt:lpstr>Click on the student tab</vt:lpstr>
      <vt:lpstr>Find date here!</vt:lpstr>
      <vt:lpstr>Fall 2021 Registration</vt:lpstr>
      <vt:lpstr>Holds</vt:lpstr>
      <vt:lpstr>How to Register For Classes</vt:lpstr>
      <vt:lpstr>Enter your four digit RAN (from your adviser) then click on Agree/continue </vt:lpstr>
      <vt:lpstr>How to create mock schedules:</vt:lpstr>
      <vt:lpstr>Go to Iowa State homepage</vt:lpstr>
      <vt:lpstr>Hover over students and click on schedule of classes</vt:lpstr>
      <vt:lpstr>PowerPoint Presentation</vt:lpstr>
      <vt:lpstr>Once you find a class you want, add it to schedule planner</vt:lpstr>
      <vt:lpstr>Then choose a schedule from ones generated</vt:lpstr>
      <vt:lpstr>Take note of the sections and use those when registering</vt:lpstr>
      <vt:lpstr>Econ Course Offerings</vt:lpstr>
      <vt:lpstr>Business Options  Supply Chain Management  Marketing  Finance 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Find Registration Date:</dc:title>
  <dc:creator>Luvaga, Ebby S [ECON]</dc:creator>
  <cp:lastModifiedBy>Luvaga, Ebby S [ECON]</cp:lastModifiedBy>
  <cp:revision>40</cp:revision>
  <dcterms:modified xsi:type="dcterms:W3CDTF">2021-03-24T15:45:57Z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0x010100CA6C26E498871346AFBBC2D875DA8D2E</vt:lpwstr>
  </property>
</Properties>
</file>